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7A040C-DE6B-4E7B-93E3-5F24B42AD1BD}">
  <a:tblStyle styleId="{C77A040C-DE6B-4E7B-93E3-5F24B42AD1B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35A62C5-26E8-4892-B21A-7B65945D158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DA7DB6A-FF9C-4918-A134-D642A6CA5B1E}"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70fd27332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70fd273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a987942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fa9879427f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72708ecb6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472708ecb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a9879427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fa9879427f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9685e7b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39685e7b9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92814ae1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92814ae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92814ae19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92814ae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e811e25b6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e811e25b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70fd27332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70fd2733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76ea98c4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76ea98c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e46b273b7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e46b273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1e0f7db3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31e0f7db32_1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e46b273b7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e46b273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a98794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fa9879427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70fd2733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70fd273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70fd27332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70fd273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a9879427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fa9879427f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70fd27332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70fd2733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2"/>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13"/>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4" name="Google Shape;84;p13"/>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5" name="Google Shape;85;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8" name="Shape 88"/>
        <p:cNvGrpSpPr/>
        <p:nvPr/>
      </p:nvGrpSpPr>
      <p:grpSpPr>
        <a:xfrm>
          <a:off x="0" y="0"/>
          <a:ext cx="0" cy="0"/>
          <a:chOff x="0" y="0"/>
          <a:chExt cx="0" cy="0"/>
        </a:xfrm>
      </p:grpSpPr>
      <p:sp>
        <p:nvSpPr>
          <p:cNvPr id="89" name="Google Shape;89;p14"/>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p:nvPr>
            <p:ph idx="2" type="pic"/>
          </p:nvPr>
        </p:nvSpPr>
        <p:spPr>
          <a:xfrm>
            <a:off x="3200400" y="897322"/>
            <a:ext cx="5486400" cy="3637800"/>
          </a:xfrm>
          <a:prstGeom prst="rect">
            <a:avLst/>
          </a:prstGeom>
          <a:noFill/>
          <a:ln>
            <a:noFill/>
          </a:ln>
        </p:spPr>
      </p:sp>
      <p:sp>
        <p:nvSpPr>
          <p:cNvPr id="91" name="Google Shape;91;p14"/>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2" name="Google Shape;92;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457200" y="1536953"/>
            <a:ext cx="8229600" cy="3057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3"/>
          <p:cNvPicPr preferRelativeResize="0"/>
          <p:nvPr/>
        </p:nvPicPr>
        <p:blipFill rotWithShape="1">
          <a:blip r:embed="rId3">
            <a:alphaModFix/>
          </a:blip>
          <a:srcRect b="0" l="0" r="0" t="0"/>
          <a:stretch/>
        </p:blipFill>
        <p:spPr>
          <a:xfrm>
            <a:off x="450851" y="175610"/>
            <a:ext cx="1832900" cy="3094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4"/>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4"/>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4"/>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5"/>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9" name="Google Shape;39;p6"/>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0" name="Google Shape;40;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7"/>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p:nvPr>
            <p:ph idx="2" type="pic"/>
          </p:nvPr>
        </p:nvSpPr>
        <p:spPr>
          <a:xfrm>
            <a:off x="3200400" y="897322"/>
            <a:ext cx="5486400" cy="3637800"/>
          </a:xfrm>
          <a:prstGeom prst="rect">
            <a:avLst/>
          </a:prstGeom>
          <a:noFill/>
          <a:ln>
            <a:noFill/>
          </a:ln>
        </p:spPr>
      </p:sp>
      <p:sp>
        <p:nvSpPr>
          <p:cNvPr id="46" name="Google Shape;46;p7"/>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7" name="Google Shape;47;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9"/>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0"/>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txBox="1"/>
          <p:nvPr>
            <p:ph idx="1" type="body"/>
          </p:nvPr>
        </p:nvSpPr>
        <p:spPr>
          <a:xfrm>
            <a:off x="457200" y="1536953"/>
            <a:ext cx="8229600" cy="30579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68" name="Google Shape;68;p10"/>
          <p:cNvPicPr preferRelativeResize="0"/>
          <p:nvPr/>
        </p:nvPicPr>
        <p:blipFill rotWithShape="1">
          <a:blip r:embed="rId3">
            <a:alphaModFix/>
          </a:blip>
          <a:srcRect b="0" l="0" r="0" t="0"/>
          <a:stretch/>
        </p:blipFill>
        <p:spPr>
          <a:xfrm>
            <a:off x="450851" y="175610"/>
            <a:ext cx="1832900" cy="3094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9" name="Shape 69"/>
        <p:cNvGrpSpPr/>
        <p:nvPr/>
      </p:nvGrpSpPr>
      <p:grpSpPr>
        <a:xfrm>
          <a:off x="0" y="0"/>
          <a:ext cx="0" cy="0"/>
          <a:chOff x="0" y="0"/>
          <a:chExt cx="0" cy="0"/>
        </a:xfrm>
      </p:grpSpPr>
      <p:sp>
        <p:nvSpPr>
          <p:cNvPr id="70" name="Google Shape;70;p11"/>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1" name="Google Shape;71;p11"/>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2" name="Google Shape;72;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1"/>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gif"/><Relationship Id="rId4" Type="http://schemas.openxmlformats.org/officeDocument/2006/relationships/image" Target="../media/image23.gif"/><Relationship Id="rId5" Type="http://schemas.openxmlformats.org/officeDocument/2006/relationships/image" Target="../media/image22.gif"/><Relationship Id="rId6"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ctrTitle"/>
          </p:nvPr>
        </p:nvSpPr>
        <p:spPr>
          <a:xfrm>
            <a:off x="2119150" y="2571750"/>
            <a:ext cx="6948900" cy="18624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205714"/>
              <a:buFont typeface="Arial"/>
              <a:buNone/>
            </a:pPr>
            <a:r>
              <a:rPr lang="en-US" sz="1750"/>
              <a:t>Team 71: Virtual Computer Mouse using mmWave Radar (TI)</a:t>
            </a:r>
            <a:br>
              <a:rPr lang="en-US" sz="1750"/>
            </a:br>
            <a:r>
              <a:rPr lang="en-US" sz="1750"/>
              <a:t>TI Presentation</a:t>
            </a:r>
            <a:endParaRPr sz="1750"/>
          </a:p>
          <a:p>
            <a:pPr indent="0" lvl="0" marL="0" rtl="0" algn="r">
              <a:spcBef>
                <a:spcPts val="0"/>
              </a:spcBef>
              <a:spcAft>
                <a:spcPts val="0"/>
              </a:spcAft>
              <a:buClr>
                <a:schemeClr val="lt1"/>
              </a:buClr>
              <a:buSzPct val="205714"/>
              <a:buFont typeface="Arial"/>
              <a:buNone/>
            </a:pPr>
            <a:r>
              <a:rPr lang="en-US" sz="1750"/>
              <a:t>Oscar Chavez Araiza</a:t>
            </a:r>
            <a:endParaRPr sz="1750"/>
          </a:p>
          <a:p>
            <a:pPr indent="0" lvl="0" marL="0" rtl="0" algn="r">
              <a:spcBef>
                <a:spcPts val="0"/>
              </a:spcBef>
              <a:spcAft>
                <a:spcPts val="0"/>
              </a:spcAft>
              <a:buClr>
                <a:schemeClr val="lt1"/>
              </a:buClr>
              <a:buSzPct val="205714"/>
              <a:buFont typeface="Arial"/>
              <a:buNone/>
            </a:pPr>
            <a:r>
              <a:rPr lang="en-US" sz="1750"/>
              <a:t>Greyson Heath</a:t>
            </a:r>
            <a:endParaRPr sz="1750"/>
          </a:p>
          <a:p>
            <a:pPr indent="0" lvl="0" marL="0" rtl="0" algn="r">
              <a:spcBef>
                <a:spcPts val="0"/>
              </a:spcBef>
              <a:spcAft>
                <a:spcPts val="0"/>
              </a:spcAft>
              <a:buClr>
                <a:schemeClr val="lt1"/>
              </a:buClr>
              <a:buSzPct val="205714"/>
              <a:buFont typeface="Arial"/>
              <a:buNone/>
            </a:pPr>
            <a:r>
              <a:rPr lang="en-US" sz="1750"/>
              <a:t>Daniel Lu</a:t>
            </a:r>
            <a:endParaRPr sz="1750"/>
          </a:p>
          <a:p>
            <a:pPr indent="0" lvl="0" marL="0" rtl="0" algn="r">
              <a:spcBef>
                <a:spcPts val="0"/>
              </a:spcBef>
              <a:spcAft>
                <a:spcPts val="0"/>
              </a:spcAft>
              <a:buClr>
                <a:schemeClr val="lt1"/>
              </a:buClr>
              <a:buSzPct val="205714"/>
              <a:buFont typeface="Arial"/>
              <a:buNone/>
            </a:pPr>
            <a:r>
              <a:rPr lang="en-US" sz="1750"/>
              <a:t>Zane Meikle</a:t>
            </a:r>
            <a:endParaRPr sz="1750"/>
          </a:p>
          <a:p>
            <a:pPr indent="0" lvl="0" marL="0" rtl="0" algn="r">
              <a:spcBef>
                <a:spcPts val="0"/>
              </a:spcBef>
              <a:spcAft>
                <a:spcPts val="0"/>
              </a:spcAft>
              <a:buClr>
                <a:schemeClr val="lt1"/>
              </a:buClr>
              <a:buSzPct val="205714"/>
              <a:buFont typeface="Arial"/>
              <a:buNone/>
            </a:pPr>
            <a:r>
              <a:rPr lang="en-US" sz="1750"/>
              <a:t>Sponsor: </a:t>
            </a:r>
            <a:r>
              <a:rPr lang="en-US" sz="1750"/>
              <a:t>Texas</a:t>
            </a:r>
            <a:r>
              <a:rPr lang="en-US" sz="1750"/>
              <a:t> Instruments</a:t>
            </a:r>
            <a:endParaRPr sz="1750"/>
          </a:p>
          <a:p>
            <a:pPr indent="0" lvl="0" marL="0" rtl="0" algn="r">
              <a:spcBef>
                <a:spcPts val="0"/>
              </a:spcBef>
              <a:spcAft>
                <a:spcPts val="0"/>
              </a:spcAft>
              <a:buClr>
                <a:schemeClr val="lt1"/>
              </a:buClr>
              <a:buSzPct val="205714"/>
              <a:buFont typeface="Arial"/>
              <a:buNone/>
            </a:pPr>
            <a:r>
              <a:rPr lang="en-US" sz="1750"/>
              <a:t>TA: 	Vishwam Raval</a:t>
            </a:r>
            <a:endParaRPr sz="1750"/>
          </a:p>
        </p:txBody>
      </p:sp>
      <p:sp>
        <p:nvSpPr>
          <p:cNvPr id="100" name="Google Shape;100;p15"/>
          <p:cNvSpPr/>
          <p:nvPr/>
        </p:nvSpPr>
        <p:spPr>
          <a:xfrm>
            <a:off x="0" y="0"/>
            <a:ext cx="5836500" cy="50601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DLCOE_logo_HWHT.png" id="101" name="Google Shape;101;p15"/>
          <p:cNvPicPr preferRelativeResize="0"/>
          <p:nvPr/>
        </p:nvPicPr>
        <p:blipFill rotWithShape="1">
          <a:blip r:embed="rId4">
            <a:alphaModFix/>
          </a:blip>
          <a:srcRect b="0" l="0" r="0" t="0"/>
          <a:stretch/>
        </p:blipFill>
        <p:spPr>
          <a:xfrm>
            <a:off x="5344000" y="828989"/>
            <a:ext cx="2335650" cy="3943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4" title="9p9a5q.gif"/>
          <p:cNvPicPr preferRelativeResize="0"/>
          <p:nvPr/>
        </p:nvPicPr>
        <p:blipFill rotWithShape="1">
          <a:blip r:embed="rId3">
            <a:alphaModFix/>
          </a:blip>
          <a:srcRect b="0" l="1594" r="0" t="26637"/>
          <a:stretch/>
        </p:blipFill>
        <p:spPr>
          <a:xfrm>
            <a:off x="3223425" y="1535575"/>
            <a:ext cx="2697150" cy="3572926"/>
          </a:xfrm>
          <a:prstGeom prst="rect">
            <a:avLst/>
          </a:prstGeom>
          <a:noFill/>
          <a:ln>
            <a:noFill/>
          </a:ln>
        </p:spPr>
      </p:pic>
      <p:sp>
        <p:nvSpPr>
          <p:cNvPr id="179" name="Google Shape;179;p24"/>
          <p:cNvSpPr txBox="1"/>
          <p:nvPr/>
        </p:nvSpPr>
        <p:spPr>
          <a:xfrm>
            <a:off x="1274550" y="750425"/>
            <a:ext cx="659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Using the radar to control a game</a:t>
            </a:r>
            <a:endParaRPr sz="3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nvSpPr>
        <p:spPr>
          <a:xfrm>
            <a:off x="2209800" y="7076"/>
            <a:ext cx="6629400" cy="923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Gesture Positioning</a:t>
            </a:r>
            <a:r>
              <a:rPr b="0" i="0" lang="en-US" sz="3600" u="none" cap="none" strike="noStrike">
                <a:solidFill>
                  <a:schemeClr val="dk1"/>
                </a:solidFill>
                <a:latin typeface="Calibri"/>
                <a:ea typeface="Calibri"/>
                <a:cs typeface="Calibri"/>
                <a:sym typeface="Calibri"/>
              </a:rPr>
              <a:t> </a:t>
            </a:r>
            <a:endParaRPr/>
          </a:p>
          <a:p>
            <a:pPr indent="0" lvl="0" marL="0" marR="0" rtl="0" algn="r">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Daniel Lu</a:t>
            </a:r>
            <a:endParaRPr/>
          </a:p>
        </p:txBody>
      </p:sp>
      <p:graphicFrame>
        <p:nvGraphicFramePr>
          <p:cNvPr id="185" name="Google Shape;185;p25"/>
          <p:cNvGraphicFramePr/>
          <p:nvPr/>
        </p:nvGraphicFramePr>
        <p:xfrm>
          <a:off x="680675" y="1009600"/>
          <a:ext cx="3000000" cy="3000000"/>
        </p:xfrm>
        <a:graphic>
          <a:graphicData uri="http://schemas.openxmlformats.org/drawingml/2006/table">
            <a:tbl>
              <a:tblPr>
                <a:noFill/>
                <a:tableStyleId>{C77A040C-DE6B-4E7B-93E3-5F24B42AD1BD}</a:tableStyleId>
              </a:tblPr>
              <a:tblGrid>
                <a:gridCol w="3886200"/>
                <a:gridCol w="3896450"/>
              </a:tblGrid>
              <a:tr h="463950">
                <a:tc>
                  <a:txBody>
                    <a:bodyPr/>
                    <a:lstStyle/>
                    <a:p>
                      <a:pPr indent="0" lvl="0" marL="0" marR="0" rtl="0" algn="l">
                        <a:spcBef>
                          <a:spcPts val="0"/>
                        </a:spcBef>
                        <a:spcAft>
                          <a:spcPts val="0"/>
                        </a:spcAft>
                        <a:buNone/>
                      </a:pPr>
                      <a:r>
                        <a:rPr lang="en-US">
                          <a:solidFill>
                            <a:schemeClr val="dk1"/>
                          </a:solidFill>
                        </a:rPr>
                        <a:t>Accomplishments since last update</a:t>
                      </a:r>
                      <a:endParaRPr>
                        <a:solidFill>
                          <a:schemeClr val="dk1"/>
                        </a:solidFill>
                      </a:endParaRPr>
                    </a:p>
                    <a:p>
                      <a:pPr indent="0" lvl="0" marL="0" marR="0" rtl="0" algn="l">
                        <a:spcBef>
                          <a:spcPts val="0"/>
                        </a:spcBef>
                        <a:spcAft>
                          <a:spcPts val="0"/>
                        </a:spcAft>
                        <a:buNone/>
                      </a:pPr>
                      <a:r>
                        <a:rPr lang="en-US" sz="1400">
                          <a:solidFill>
                            <a:srgbClr val="FF0000"/>
                          </a:solidFill>
                        </a:rPr>
                        <a:t>&lt;</a:t>
                      </a:r>
                      <a:r>
                        <a:rPr lang="en-US">
                          <a:solidFill>
                            <a:srgbClr val="FF0000"/>
                          </a:solidFill>
                        </a:rPr>
                        <a:t>10</a:t>
                      </a:r>
                      <a:r>
                        <a:rPr lang="en-US" sz="1400">
                          <a:solidFill>
                            <a:srgbClr val="FF0000"/>
                          </a:solidFill>
                        </a:rPr>
                        <a:t>hr&gt;</a:t>
                      </a:r>
                      <a:endParaRPr sz="1400">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ECEN 404 ongoing progress/problems in the next 2 weeks</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00950">
                <a:tc>
                  <a:txBody>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&lt;4&gt; Using k-mean clustering to tracking multiple objects in front of the radar</a:t>
                      </a:r>
                      <a:endParaRPr>
                        <a:solidFill>
                          <a:schemeClr val="dk1"/>
                        </a:solidFill>
                      </a:endParaRPr>
                    </a:p>
                    <a:p>
                      <a:pPr indent="0" lvl="0" marL="3429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sz="1500">
                          <a:solidFill>
                            <a:schemeClr val="dk1"/>
                          </a:solidFill>
                        </a:rPr>
                        <a:t>&lt;4&gt; </a:t>
                      </a:r>
                      <a:r>
                        <a:rPr lang="en-US">
                          <a:solidFill>
                            <a:schemeClr val="dk1"/>
                          </a:solidFill>
                        </a:rPr>
                        <a:t>Working on the new tracking demo on the radar, analyzing more data points</a:t>
                      </a:r>
                      <a:endParaRPr>
                        <a:solidFill>
                          <a:schemeClr val="dk1"/>
                        </a:solidFill>
                      </a:endParaRPr>
                    </a:p>
                    <a:p>
                      <a:pPr indent="0" lvl="0" marL="3429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sz="1500">
                          <a:solidFill>
                            <a:schemeClr val="dk1"/>
                          </a:solidFill>
                        </a:rPr>
                        <a:t>&lt;1&gt; meeting with sponsor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Font typeface="Arial"/>
                        <a:buNone/>
                      </a:pPr>
                      <a:r>
                        <a:t/>
                      </a:r>
                      <a:endParaRPr sz="14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360"/>
                        </a:spcBef>
                        <a:spcAft>
                          <a:spcPts val="0"/>
                        </a:spcAft>
                        <a:buNone/>
                      </a:pPr>
                      <a:r>
                        <a:rPr lang="en-US" sz="1600">
                          <a:solidFill>
                            <a:schemeClr val="dk1"/>
                          </a:solidFill>
                        </a:rPr>
                        <a:t>Problems: </a:t>
                      </a:r>
                      <a:endParaRPr sz="1600">
                        <a:solidFill>
                          <a:schemeClr val="dk1"/>
                        </a:solidFill>
                      </a:endParaRPr>
                    </a:p>
                    <a:p>
                      <a:pPr indent="-330200" lvl="0" marL="457200" rtl="0" algn="l">
                        <a:spcBef>
                          <a:spcPts val="360"/>
                        </a:spcBef>
                        <a:spcAft>
                          <a:spcPts val="0"/>
                        </a:spcAft>
                        <a:buClr>
                          <a:schemeClr val="dk1"/>
                        </a:buClr>
                        <a:buSzPts val="1600"/>
                        <a:buChar char="●"/>
                      </a:pPr>
                      <a:r>
                        <a:rPr lang="en-US" sz="1600">
                          <a:solidFill>
                            <a:schemeClr val="dk1"/>
                          </a:solidFill>
                        </a:rPr>
                        <a:t>The movement of another hand will interact with the moving path. The user is expected to use another hand to give computer commands that are not included in the radar demo.</a:t>
                      </a:r>
                      <a:endParaRPr sz="1400">
                        <a:solidFill>
                          <a:schemeClr val="dk1"/>
                        </a:solidFill>
                      </a:endParaRPr>
                    </a:p>
                    <a:p>
                      <a:pPr indent="0" lvl="0" marL="0" marR="0" rtl="0" algn="l">
                        <a:spcBef>
                          <a:spcPts val="0"/>
                        </a:spcBef>
                        <a:spcAft>
                          <a:spcPts val="0"/>
                        </a:spcAft>
                        <a:buNone/>
                      </a:pPr>
                      <a:r>
                        <a:t/>
                      </a:r>
                      <a:endParaRPr sz="14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86" name="Google Shape;186;p25"/>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K-Mean Clustering</a:t>
            </a:r>
            <a:endParaRPr/>
          </a:p>
        </p:txBody>
      </p:sp>
      <p:sp>
        <p:nvSpPr>
          <p:cNvPr id="192" name="Google Shape;192;p26"/>
          <p:cNvSpPr txBox="1"/>
          <p:nvPr>
            <p:ph idx="1" type="body"/>
          </p:nvPr>
        </p:nvSpPr>
        <p:spPr>
          <a:xfrm>
            <a:off x="457200" y="1536953"/>
            <a:ext cx="8229600" cy="3057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93" name="Google Shape;193;p26"/>
          <p:cNvPicPr preferRelativeResize="0"/>
          <p:nvPr/>
        </p:nvPicPr>
        <p:blipFill>
          <a:blip r:embed="rId3">
            <a:alphaModFix/>
          </a:blip>
          <a:stretch>
            <a:fillRect/>
          </a:stretch>
        </p:blipFill>
        <p:spPr>
          <a:xfrm>
            <a:off x="2409202" y="1536950"/>
            <a:ext cx="4084059" cy="305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nvSpPr>
        <p:spPr>
          <a:xfrm>
            <a:off x="2209800" y="7076"/>
            <a:ext cx="6629400" cy="923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Input Mapping</a:t>
            </a:r>
            <a:r>
              <a:rPr b="0" i="0" lang="en-US" sz="3600" u="none" cap="none" strike="noStrike">
                <a:solidFill>
                  <a:schemeClr val="dk1"/>
                </a:solidFill>
                <a:latin typeface="Calibri"/>
                <a:ea typeface="Calibri"/>
                <a:cs typeface="Calibri"/>
                <a:sym typeface="Calibri"/>
              </a:rPr>
              <a:t> </a:t>
            </a:r>
            <a:endParaRPr/>
          </a:p>
          <a:p>
            <a:pPr indent="0" lvl="0" marL="0" marR="0" rtl="0" algn="r">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Zane Meikle</a:t>
            </a:r>
            <a:endParaRPr/>
          </a:p>
        </p:txBody>
      </p:sp>
      <p:graphicFrame>
        <p:nvGraphicFramePr>
          <p:cNvPr id="199" name="Google Shape;199;p27"/>
          <p:cNvGraphicFramePr/>
          <p:nvPr/>
        </p:nvGraphicFramePr>
        <p:xfrm>
          <a:off x="685800" y="914400"/>
          <a:ext cx="3000000" cy="3000000"/>
        </p:xfrm>
        <a:graphic>
          <a:graphicData uri="http://schemas.openxmlformats.org/drawingml/2006/table">
            <a:tbl>
              <a:tblPr>
                <a:noFill/>
                <a:tableStyleId>{C77A040C-DE6B-4E7B-93E3-5F24B42AD1BD}</a:tableStyleId>
              </a:tblPr>
              <a:tblGrid>
                <a:gridCol w="3886200"/>
                <a:gridCol w="3886200"/>
              </a:tblGrid>
              <a:tr h="678725">
                <a:tc>
                  <a:txBody>
                    <a:bodyPr/>
                    <a:lstStyle/>
                    <a:p>
                      <a:pPr indent="0" lvl="0" marL="0" marR="0" rtl="0" algn="l">
                        <a:spcBef>
                          <a:spcPts val="0"/>
                        </a:spcBef>
                        <a:spcAft>
                          <a:spcPts val="0"/>
                        </a:spcAft>
                        <a:buNone/>
                      </a:pPr>
                      <a:r>
                        <a:rPr lang="en-US">
                          <a:solidFill>
                            <a:schemeClr val="dk1"/>
                          </a:solidFill>
                        </a:rPr>
                        <a:t>Accomplishments since last update</a:t>
                      </a:r>
                      <a:r>
                        <a:rPr lang="en-US" sz="1500" u="none" cap="none" strike="noStrike"/>
                        <a:t>                               </a:t>
                      </a:r>
                      <a:endParaRPr sz="1500">
                        <a:solidFill>
                          <a:srgbClr val="FF0000"/>
                        </a:solidFill>
                      </a:endParaRPr>
                    </a:p>
                    <a:p>
                      <a:pPr indent="0" lvl="0" marL="0" marR="0" rtl="0" algn="l">
                        <a:spcBef>
                          <a:spcPts val="0"/>
                        </a:spcBef>
                        <a:spcAft>
                          <a:spcPts val="0"/>
                        </a:spcAft>
                        <a:buNone/>
                      </a:pPr>
                      <a:r>
                        <a:rPr lang="en-US" sz="1200">
                          <a:solidFill>
                            <a:srgbClr val="FF0000"/>
                          </a:solidFill>
                        </a:rPr>
                        <a:t>&lt;8&gt; hours</a:t>
                      </a:r>
                      <a:endParaRPr sz="1200">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500"/>
                        <a:t>Ongoing progress/problems and plans until the next presentation</a:t>
                      </a:r>
                      <a:endParaRPr sz="12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50150">
                <a:tc>
                  <a:txBody>
                    <a:bodyPr/>
                    <a:lstStyle/>
                    <a:p>
                      <a:pPr indent="0" lvl="0" marL="0" marR="0" rtl="0" algn="l">
                        <a:spcBef>
                          <a:spcPts val="0"/>
                        </a:spcBef>
                        <a:spcAft>
                          <a:spcPts val="0"/>
                        </a:spcAft>
                        <a:buNone/>
                      </a:pPr>
                      <a:r>
                        <a:rPr lang="en-US" sz="1500"/>
                        <a:t>&lt;1&gt; meeting with sponsor </a:t>
                      </a:r>
                      <a:br>
                        <a:rPr lang="en-US" sz="1500"/>
                      </a:br>
                      <a:endParaRPr sz="1500"/>
                    </a:p>
                    <a:p>
                      <a:pPr indent="0" lvl="0" marL="0" marR="0" rtl="0" algn="l">
                        <a:spcBef>
                          <a:spcPts val="0"/>
                        </a:spcBef>
                        <a:spcAft>
                          <a:spcPts val="0"/>
                        </a:spcAft>
                        <a:buNone/>
                      </a:pPr>
                      <a:r>
                        <a:rPr lang="en-US" sz="1500"/>
                        <a:t>&lt;3&gt; Integrate all current code</a:t>
                      </a:r>
                      <a:endParaRPr sz="1500"/>
                    </a:p>
                    <a:p>
                      <a:pPr indent="0" lvl="0" marL="342900" marR="0" rtl="0" algn="l">
                        <a:spcBef>
                          <a:spcPts val="0"/>
                        </a:spcBef>
                        <a:spcAft>
                          <a:spcPts val="0"/>
                        </a:spcAft>
                        <a:buNone/>
                      </a:pPr>
                      <a:r>
                        <a:t/>
                      </a:r>
                      <a:endParaRPr sz="1500"/>
                    </a:p>
                    <a:p>
                      <a:pPr indent="0" lvl="0" marL="0" marR="0" rtl="0" algn="l">
                        <a:spcBef>
                          <a:spcPts val="0"/>
                        </a:spcBef>
                        <a:spcAft>
                          <a:spcPts val="0"/>
                        </a:spcAft>
                        <a:buNone/>
                      </a:pPr>
                      <a:r>
                        <a:rPr lang="en-US" sz="1500"/>
                        <a:t>&lt;2&gt; debugging GUI issue and fixing</a:t>
                      </a:r>
                      <a:br>
                        <a:rPr lang="en-US" sz="1500"/>
                      </a:br>
                      <a:endParaRPr sz="1500"/>
                    </a:p>
                    <a:p>
                      <a:pPr indent="0" lvl="0" marL="0" marR="0" rtl="0" algn="l">
                        <a:spcBef>
                          <a:spcPts val="0"/>
                        </a:spcBef>
                        <a:spcAft>
                          <a:spcPts val="0"/>
                        </a:spcAft>
                        <a:buNone/>
                      </a:pPr>
                      <a:r>
                        <a:rPr lang="en-US" sz="1500"/>
                        <a:t>&lt;2&gt; adding more data for gestures</a:t>
                      </a:r>
                      <a:br>
                        <a:rPr lang="en-US" sz="1500"/>
                      </a:br>
                      <a:endParaRPr sz="1500"/>
                    </a:p>
                    <a:p>
                      <a:pPr indent="0" lvl="0" marL="0" marR="0" rtl="0" algn="l">
                        <a:spcBef>
                          <a:spcPts val="0"/>
                        </a:spcBef>
                        <a:spcAft>
                          <a:spcPts val="0"/>
                        </a:spcAft>
                        <a:buNone/>
                      </a:pPr>
                      <a:r>
                        <a:t/>
                      </a:r>
                      <a:endParaRPr sz="15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Problems: </a:t>
                      </a:r>
                      <a:endParaRPr sz="1300"/>
                    </a:p>
                    <a:p>
                      <a:pPr indent="-311150" lvl="0" marL="457200" marR="0" rtl="0" algn="l">
                        <a:spcBef>
                          <a:spcPts val="0"/>
                        </a:spcBef>
                        <a:spcAft>
                          <a:spcPts val="0"/>
                        </a:spcAft>
                        <a:buSzPts val="1300"/>
                        <a:buChar char="●"/>
                      </a:pPr>
                      <a:r>
                        <a:rPr lang="en-US" sz="1300"/>
                        <a:t>The gesture model needs more data to be more accurate</a:t>
                      </a:r>
                      <a:br>
                        <a:rPr lang="en-US" sz="1300"/>
                      </a:br>
                      <a:endParaRPr sz="1300"/>
                    </a:p>
                    <a:p>
                      <a:pPr indent="0" lvl="0" marL="0" marR="0" rtl="0" algn="l">
                        <a:spcBef>
                          <a:spcPts val="0"/>
                        </a:spcBef>
                        <a:spcAft>
                          <a:spcPts val="0"/>
                        </a:spcAft>
                        <a:buNone/>
                      </a:pPr>
                      <a:r>
                        <a:rPr lang="en-US" sz="1300"/>
                        <a:t>Ongoing Progress: </a:t>
                      </a:r>
                      <a:endParaRPr sz="1300"/>
                    </a:p>
                    <a:p>
                      <a:pPr indent="-311150" lvl="0" marL="457200" marR="0" rtl="0" algn="l">
                        <a:spcBef>
                          <a:spcPts val="0"/>
                        </a:spcBef>
                        <a:spcAft>
                          <a:spcPts val="0"/>
                        </a:spcAft>
                        <a:buSzPts val="1300"/>
                        <a:buChar char="●"/>
                      </a:pPr>
                      <a:r>
                        <a:rPr lang="en-US" sz="1300"/>
                        <a:t>Working on adding data</a:t>
                      </a:r>
                      <a:br>
                        <a:rPr lang="en-US" sz="1300"/>
                      </a:br>
                      <a:endParaRPr sz="1300"/>
                    </a:p>
                    <a:p>
                      <a:pPr indent="0" lvl="0" marL="0" marR="0" rtl="0" algn="l">
                        <a:spcBef>
                          <a:spcPts val="0"/>
                        </a:spcBef>
                        <a:spcAft>
                          <a:spcPts val="0"/>
                        </a:spcAft>
                        <a:buNone/>
                      </a:pPr>
                      <a:r>
                        <a:rPr lang="en-US" sz="1300"/>
                        <a:t>Plans: </a:t>
                      </a:r>
                      <a:endParaRPr sz="1300"/>
                    </a:p>
                    <a:p>
                      <a:pPr indent="-311150" lvl="0" marL="457200" marR="0" rtl="0" algn="l">
                        <a:spcBef>
                          <a:spcPts val="0"/>
                        </a:spcBef>
                        <a:spcAft>
                          <a:spcPts val="0"/>
                        </a:spcAft>
                        <a:buSzPts val="1300"/>
                        <a:buChar char="●"/>
                      </a:pPr>
                      <a:r>
                        <a:rPr lang="en-US" sz="1300"/>
                        <a:t>Work on adding more data and optimizing tracking.</a:t>
                      </a:r>
                      <a:endParaRPr sz="13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00" name="Google Shape;200;p27"/>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pic>
        <p:nvPicPr>
          <p:cNvPr id="206" name="Google Shape;206;p28"/>
          <p:cNvPicPr preferRelativeResize="0"/>
          <p:nvPr/>
        </p:nvPicPr>
        <p:blipFill>
          <a:blip r:embed="rId3">
            <a:alphaModFix/>
          </a:blip>
          <a:stretch>
            <a:fillRect/>
          </a:stretch>
        </p:blipFill>
        <p:spPr>
          <a:xfrm>
            <a:off x="1026950" y="680900"/>
            <a:ext cx="7090100" cy="412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Integrated</a:t>
            </a:r>
            <a:r>
              <a:rPr lang="en-US"/>
              <a:t> System Results</a:t>
            </a:r>
            <a:endParaRPr/>
          </a:p>
        </p:txBody>
      </p:sp>
      <p:sp>
        <p:nvSpPr>
          <p:cNvPr id="212" name="Google Shape;212;p29"/>
          <p:cNvSpPr txBox="1"/>
          <p:nvPr>
            <p:ph idx="1" type="body"/>
          </p:nvPr>
        </p:nvSpPr>
        <p:spPr>
          <a:xfrm>
            <a:off x="457200" y="1536953"/>
            <a:ext cx="8229600" cy="3057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Conclusions</a:t>
            </a:r>
            <a:endParaRPr/>
          </a:p>
        </p:txBody>
      </p:sp>
      <p:sp>
        <p:nvSpPr>
          <p:cNvPr id="218" name="Google Shape;218;p30"/>
          <p:cNvSpPr txBox="1"/>
          <p:nvPr>
            <p:ph idx="1" type="body"/>
          </p:nvPr>
        </p:nvSpPr>
        <p:spPr>
          <a:xfrm>
            <a:off x="457200" y="1536953"/>
            <a:ext cx="8229600" cy="30579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(changes from FSR/ICD)</a:t>
            </a:r>
            <a:endParaRPr/>
          </a:p>
          <a:p>
            <a:pPr indent="-342900" lvl="0" marL="457200" rtl="0" algn="l">
              <a:spcBef>
                <a:spcPts val="0"/>
              </a:spcBef>
              <a:spcAft>
                <a:spcPts val="0"/>
              </a:spcAft>
              <a:buSzPts val="1800"/>
              <a:buChar char="-"/>
            </a:pPr>
            <a:r>
              <a:rPr lang="en-US"/>
              <a:t>(Current status)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Execution Plan Gantt Chart</a:t>
            </a:r>
            <a:endParaRPr/>
          </a:p>
        </p:txBody>
      </p:sp>
      <p:sp>
        <p:nvSpPr>
          <p:cNvPr id="224" name="Google Shape;224;p31"/>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pic>
        <p:nvPicPr>
          <p:cNvPr id="225" name="Google Shape;225;p31" title="schedule2.png"/>
          <p:cNvPicPr preferRelativeResize="0"/>
          <p:nvPr/>
        </p:nvPicPr>
        <p:blipFill>
          <a:blip r:embed="rId3">
            <a:alphaModFix/>
          </a:blip>
          <a:stretch>
            <a:fillRect/>
          </a:stretch>
        </p:blipFill>
        <p:spPr>
          <a:xfrm>
            <a:off x="152400" y="1541983"/>
            <a:ext cx="8839204" cy="211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Full System Validation</a:t>
            </a:r>
            <a:endParaRPr/>
          </a:p>
        </p:txBody>
      </p:sp>
      <p:graphicFrame>
        <p:nvGraphicFramePr>
          <p:cNvPr id="231" name="Google Shape;231;p32"/>
          <p:cNvGraphicFramePr/>
          <p:nvPr/>
        </p:nvGraphicFramePr>
        <p:xfrm>
          <a:off x="992575" y="1389575"/>
          <a:ext cx="3000000" cy="3000000"/>
        </p:xfrm>
        <a:graphic>
          <a:graphicData uri="http://schemas.openxmlformats.org/drawingml/2006/table">
            <a:tbl>
              <a:tblPr>
                <a:noFill/>
                <a:tableStyleId>{035A62C5-26E8-4892-B21A-7B65945D1580}</a:tableStyleId>
              </a:tblPr>
              <a:tblGrid>
                <a:gridCol w="1809750"/>
                <a:gridCol w="1978000"/>
                <a:gridCol w="1641500"/>
                <a:gridCol w="1809750"/>
              </a:tblGrid>
              <a:tr h="401750">
                <a:tc>
                  <a:txBody>
                    <a:bodyPr/>
                    <a:lstStyle/>
                    <a:p>
                      <a:pPr indent="0" lvl="0" marL="0" rtl="0" algn="ctr">
                        <a:spcBef>
                          <a:spcPts val="0"/>
                        </a:spcBef>
                        <a:spcAft>
                          <a:spcPts val="0"/>
                        </a:spcAft>
                        <a:buNone/>
                      </a:pPr>
                      <a:r>
                        <a:rPr lang="en-US"/>
                        <a:t>Task</a:t>
                      </a:r>
                      <a:endParaRPr/>
                    </a:p>
                  </a:txBody>
                  <a:tcPr marT="91425" marB="91425" marR="91425" marL="91425"/>
                </a:tc>
                <a:tc>
                  <a:txBody>
                    <a:bodyPr/>
                    <a:lstStyle/>
                    <a:p>
                      <a:pPr indent="0" lvl="0" marL="0" rtl="0" algn="ctr">
                        <a:spcBef>
                          <a:spcPts val="0"/>
                        </a:spcBef>
                        <a:spcAft>
                          <a:spcPts val="0"/>
                        </a:spcAft>
                        <a:buNone/>
                      </a:pPr>
                      <a:r>
                        <a:rPr lang="en-US"/>
                        <a:t>Specification</a:t>
                      </a:r>
                      <a:endParaRPr/>
                    </a:p>
                  </a:txBody>
                  <a:tcPr marT="91425" marB="91425" marR="91425" marL="91425"/>
                </a:tc>
                <a:tc>
                  <a:txBody>
                    <a:bodyPr/>
                    <a:lstStyle/>
                    <a:p>
                      <a:pPr indent="0" lvl="0" marL="0" rtl="0" algn="ctr">
                        <a:spcBef>
                          <a:spcPts val="0"/>
                        </a:spcBef>
                        <a:spcAft>
                          <a:spcPts val="0"/>
                        </a:spcAft>
                        <a:buNone/>
                      </a:pPr>
                      <a:r>
                        <a:rPr lang="en-US"/>
                        <a:t>Status</a:t>
                      </a:r>
                      <a:endParaRPr/>
                    </a:p>
                  </a:txBody>
                  <a:tcPr marT="91425" marB="91425" marR="91425" marL="91425"/>
                </a:tc>
                <a:tc>
                  <a:txBody>
                    <a:bodyPr/>
                    <a:lstStyle/>
                    <a:p>
                      <a:pPr indent="0" lvl="0" marL="0" rtl="0" algn="ctr">
                        <a:spcBef>
                          <a:spcPts val="0"/>
                        </a:spcBef>
                        <a:spcAft>
                          <a:spcPts val="0"/>
                        </a:spcAft>
                        <a:buNone/>
                      </a:pPr>
                      <a:r>
                        <a:rPr lang="en-US"/>
                        <a:t>Owner</a:t>
                      </a:r>
                      <a:endParaRPr/>
                    </a:p>
                  </a:txBody>
                  <a:tcPr marT="91425" marB="91425" marR="91425" marL="91425"/>
                </a:tc>
              </a:tr>
              <a:tr h="914900">
                <a:tc>
                  <a:txBody>
                    <a:bodyPr/>
                    <a:lstStyle/>
                    <a:p>
                      <a:pPr indent="0" lvl="0" marL="0" rtl="0" algn="ctr">
                        <a:spcBef>
                          <a:spcPts val="0"/>
                        </a:spcBef>
                        <a:spcAft>
                          <a:spcPts val="0"/>
                        </a:spcAft>
                        <a:buNone/>
                      </a:pPr>
                      <a:r>
                        <a:rPr lang="en-US"/>
                        <a:t>Gesture Recognition</a:t>
                      </a:r>
                      <a:endParaRPr/>
                    </a:p>
                  </a:txBody>
                  <a:tcPr marT="91425" marB="91425" marR="91425" marL="91425"/>
                </a:tc>
                <a:tc>
                  <a:txBody>
                    <a:bodyPr/>
                    <a:lstStyle/>
                    <a:p>
                      <a:pPr indent="0" lvl="0" marL="0" rtl="0" algn="ctr">
                        <a:spcBef>
                          <a:spcPts val="0"/>
                        </a:spcBef>
                        <a:spcAft>
                          <a:spcPts val="0"/>
                        </a:spcAft>
                        <a:buNone/>
                      </a:pPr>
                      <a:r>
                        <a:rPr lang="en-US" sz="1100"/>
                        <a:t>The ML model must correctly identify gestures 95% of the time while integrated.</a:t>
                      </a:r>
                      <a:endParaRPr sz="1100"/>
                    </a:p>
                  </a:txBody>
                  <a:tcPr marT="91425" marB="91425" marR="91425" marL="91425"/>
                </a:tc>
                <a:tc>
                  <a:txBody>
                    <a:bodyPr/>
                    <a:lstStyle/>
                    <a:p>
                      <a:pPr indent="0" lvl="0" marL="0" rtl="0" algn="ctr">
                        <a:spcBef>
                          <a:spcPts val="0"/>
                        </a:spcBef>
                        <a:spcAft>
                          <a:spcPts val="0"/>
                        </a:spcAft>
                        <a:buNone/>
                      </a:pPr>
                      <a:r>
                        <a:rPr lang="en-US"/>
                        <a:t>Failed</a:t>
                      </a:r>
                      <a:endParaRPr/>
                    </a:p>
                  </a:txBody>
                  <a:tcPr marT="91425" marB="91425" marR="91425" marL="91425"/>
                </a:tc>
                <a:tc>
                  <a:txBody>
                    <a:bodyPr/>
                    <a:lstStyle/>
                    <a:p>
                      <a:pPr indent="0" lvl="0" marL="0" rtl="0" algn="ctr">
                        <a:spcBef>
                          <a:spcPts val="0"/>
                        </a:spcBef>
                        <a:spcAft>
                          <a:spcPts val="0"/>
                        </a:spcAft>
                        <a:buNone/>
                      </a:pPr>
                      <a:r>
                        <a:rPr lang="en-US"/>
                        <a:t>Oscar</a:t>
                      </a:r>
                      <a:endParaRPr/>
                    </a:p>
                  </a:txBody>
                  <a:tcPr marT="91425" marB="91425" marR="91425" marL="91425"/>
                </a:tc>
              </a:tr>
              <a:tr h="537425">
                <a:tc>
                  <a:txBody>
                    <a:bodyPr/>
                    <a:lstStyle/>
                    <a:p>
                      <a:pPr indent="0" lvl="0" marL="0" rtl="0" algn="ctr">
                        <a:spcBef>
                          <a:spcPts val="0"/>
                        </a:spcBef>
                        <a:spcAft>
                          <a:spcPts val="0"/>
                        </a:spcAft>
                        <a:buNone/>
                      </a:pPr>
                      <a:r>
                        <a:rPr lang="en-US"/>
                        <a:t>Tracking</a:t>
                      </a:r>
                      <a:endParaRPr/>
                    </a:p>
                  </a:txBody>
                  <a:tcPr marT="91425" marB="91425" marR="91425" marL="91425"/>
                </a:tc>
                <a:tc>
                  <a:txBody>
                    <a:bodyPr/>
                    <a:lstStyle/>
                    <a:p>
                      <a:pPr indent="0" lvl="0" marL="0" rtl="0" algn="ctr">
                        <a:spcBef>
                          <a:spcPts val="0"/>
                        </a:spcBef>
                        <a:spcAft>
                          <a:spcPts val="0"/>
                        </a:spcAft>
                        <a:buNone/>
                      </a:pPr>
                      <a:r>
                        <a:rPr lang="en-US" sz="1100"/>
                        <a:t>The program must be able to reliably track the hand.</a:t>
                      </a:r>
                      <a:endParaRPr sz="1100"/>
                    </a:p>
                  </a:txBody>
                  <a:tcPr marT="91425" marB="91425" marR="91425" marL="91425"/>
                </a:tc>
                <a:tc>
                  <a:txBody>
                    <a:bodyPr/>
                    <a:lstStyle/>
                    <a:p>
                      <a:pPr indent="0" lvl="0" marL="0" rtl="0" algn="ctr">
                        <a:spcBef>
                          <a:spcPts val="0"/>
                        </a:spcBef>
                        <a:spcAft>
                          <a:spcPts val="0"/>
                        </a:spcAft>
                        <a:buNone/>
                      </a:pPr>
                      <a:r>
                        <a:rPr lang="en-US" sz="1100"/>
                        <a:t>Passed (Improvements were suggested)</a:t>
                      </a:r>
                      <a:endParaRPr sz="1100"/>
                    </a:p>
                  </a:txBody>
                  <a:tcPr marT="91425" marB="91425" marR="91425" marL="91425"/>
                </a:tc>
                <a:tc>
                  <a:txBody>
                    <a:bodyPr/>
                    <a:lstStyle/>
                    <a:p>
                      <a:pPr indent="0" lvl="0" marL="0" rtl="0" algn="ctr">
                        <a:spcBef>
                          <a:spcPts val="0"/>
                        </a:spcBef>
                        <a:spcAft>
                          <a:spcPts val="0"/>
                        </a:spcAft>
                        <a:buNone/>
                      </a:pPr>
                      <a:r>
                        <a:rPr lang="en-US"/>
                        <a:t>Daniel</a:t>
                      </a:r>
                      <a:endParaRPr/>
                    </a:p>
                  </a:txBody>
                  <a:tcPr marT="91425" marB="91425" marR="91425" marL="91425"/>
                </a:tc>
              </a:tr>
              <a:tr h="835275">
                <a:tc>
                  <a:txBody>
                    <a:bodyPr/>
                    <a:lstStyle/>
                    <a:p>
                      <a:pPr indent="0" lvl="0" marL="0" rtl="0" algn="ctr">
                        <a:spcBef>
                          <a:spcPts val="0"/>
                        </a:spcBef>
                        <a:spcAft>
                          <a:spcPts val="0"/>
                        </a:spcAft>
                        <a:buNone/>
                      </a:pPr>
                      <a:r>
                        <a:rPr lang="en-US"/>
                        <a:t>Frame Generation</a:t>
                      </a:r>
                      <a:endParaRPr/>
                    </a:p>
                  </a:txBody>
                  <a:tcPr marT="91425" marB="91425" marR="91425" marL="91425"/>
                </a:tc>
                <a:tc>
                  <a:txBody>
                    <a:bodyPr/>
                    <a:lstStyle/>
                    <a:p>
                      <a:pPr indent="0" lvl="0" marL="0" rtl="0" algn="ctr">
                        <a:spcBef>
                          <a:spcPts val="0"/>
                        </a:spcBef>
                        <a:spcAft>
                          <a:spcPts val="0"/>
                        </a:spcAft>
                        <a:buNone/>
                      </a:pPr>
                      <a:r>
                        <a:rPr lang="en-US" sz="1100"/>
                        <a:t>The program must be able to correctly </a:t>
                      </a:r>
                      <a:r>
                        <a:rPr lang="en-US" sz="1100"/>
                        <a:t>interpolate</a:t>
                      </a:r>
                      <a:r>
                        <a:rPr lang="en-US" sz="1100"/>
                        <a:t> position, in order to add smoothing frames.</a:t>
                      </a:r>
                      <a:endParaRPr sz="1100"/>
                    </a:p>
                  </a:txBody>
                  <a:tcPr marT="91425" marB="91425" marR="91425" marL="91425"/>
                </a:tc>
                <a:tc>
                  <a:txBody>
                    <a:bodyPr/>
                    <a:lstStyle/>
                    <a:p>
                      <a:pPr indent="0" lvl="0" marL="0" rtl="0" algn="ctr">
                        <a:spcBef>
                          <a:spcPts val="0"/>
                        </a:spcBef>
                        <a:spcAft>
                          <a:spcPts val="0"/>
                        </a:spcAft>
                        <a:buNone/>
                      </a:pPr>
                      <a:r>
                        <a:rPr lang="en-US"/>
                        <a:t>Passed</a:t>
                      </a:r>
                      <a:endParaRPr/>
                    </a:p>
                  </a:txBody>
                  <a:tcPr marT="91425" marB="91425" marR="91425" marL="91425"/>
                </a:tc>
                <a:tc>
                  <a:txBody>
                    <a:bodyPr/>
                    <a:lstStyle/>
                    <a:p>
                      <a:pPr indent="0" lvl="0" marL="0" rtl="0" algn="ctr">
                        <a:spcBef>
                          <a:spcPts val="0"/>
                        </a:spcBef>
                        <a:spcAft>
                          <a:spcPts val="0"/>
                        </a:spcAft>
                        <a:buNone/>
                      </a:pPr>
                      <a:r>
                        <a:rPr lang="en-US"/>
                        <a:t>Zane</a:t>
                      </a:r>
                      <a:endParaRPr/>
                    </a:p>
                  </a:txBody>
                  <a:tcPr marT="91425" marB="91425" marR="91425" marL="91425"/>
                </a:tc>
              </a:tr>
              <a:tr h="815575">
                <a:tc>
                  <a:txBody>
                    <a:bodyPr/>
                    <a:lstStyle/>
                    <a:p>
                      <a:pPr indent="0" lvl="0" marL="0" rtl="0" algn="ctr">
                        <a:spcBef>
                          <a:spcPts val="0"/>
                        </a:spcBef>
                        <a:spcAft>
                          <a:spcPts val="0"/>
                        </a:spcAft>
                        <a:buNone/>
                      </a:pPr>
                      <a:r>
                        <a:rPr lang="en-US"/>
                        <a:t>GUI</a:t>
                      </a:r>
                      <a:endParaRPr/>
                    </a:p>
                  </a:txBody>
                  <a:tcPr marT="91425" marB="91425" marR="91425" marL="91425"/>
                </a:tc>
                <a:tc>
                  <a:txBody>
                    <a:bodyPr/>
                    <a:lstStyle/>
                    <a:p>
                      <a:pPr indent="0" lvl="0" marL="0" rtl="0" algn="ctr">
                        <a:spcBef>
                          <a:spcPts val="0"/>
                        </a:spcBef>
                        <a:spcAft>
                          <a:spcPts val="0"/>
                        </a:spcAft>
                        <a:buNone/>
                      </a:pPr>
                      <a:r>
                        <a:rPr lang="en-US" sz="1100"/>
                        <a:t>The user must be able to change all settings </a:t>
                      </a:r>
                      <a:r>
                        <a:rPr lang="en-US" sz="1100"/>
                        <a:t>successfully</a:t>
                      </a:r>
                      <a:r>
                        <a:rPr lang="en-US" sz="1100"/>
                        <a:t> using the program GUI</a:t>
                      </a:r>
                      <a:endParaRPr sz="1100"/>
                    </a:p>
                  </a:txBody>
                  <a:tcPr marT="91425" marB="91425" marR="91425" marL="91425"/>
                </a:tc>
                <a:tc>
                  <a:txBody>
                    <a:bodyPr/>
                    <a:lstStyle/>
                    <a:p>
                      <a:pPr indent="0" lvl="0" marL="0" rtl="0" algn="ctr">
                        <a:spcBef>
                          <a:spcPts val="0"/>
                        </a:spcBef>
                        <a:spcAft>
                          <a:spcPts val="0"/>
                        </a:spcAft>
                        <a:buNone/>
                      </a:pPr>
                      <a:r>
                        <a:rPr lang="en-US"/>
                        <a:t>Passed</a:t>
                      </a:r>
                      <a:endParaRPr/>
                    </a:p>
                  </a:txBody>
                  <a:tcPr marT="91425" marB="91425" marR="91425" marL="91425"/>
                </a:tc>
                <a:tc>
                  <a:txBody>
                    <a:bodyPr/>
                    <a:lstStyle/>
                    <a:p>
                      <a:pPr indent="0" lvl="0" marL="0" rtl="0" algn="ctr">
                        <a:spcBef>
                          <a:spcPts val="0"/>
                        </a:spcBef>
                        <a:spcAft>
                          <a:spcPts val="0"/>
                        </a:spcAft>
                        <a:buNone/>
                      </a:pPr>
                      <a:r>
                        <a:rPr lang="en-US"/>
                        <a:t>Grayson</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457188" y="795095"/>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Validation Plan</a:t>
            </a:r>
            <a:endParaRPr/>
          </a:p>
        </p:txBody>
      </p:sp>
      <p:graphicFrame>
        <p:nvGraphicFramePr>
          <p:cNvPr id="237" name="Google Shape;237;p33"/>
          <p:cNvGraphicFramePr/>
          <p:nvPr/>
        </p:nvGraphicFramePr>
        <p:xfrm>
          <a:off x="280050" y="1781169"/>
          <a:ext cx="3000000" cy="3000000"/>
        </p:xfrm>
        <a:graphic>
          <a:graphicData uri="http://schemas.openxmlformats.org/drawingml/2006/table">
            <a:tbl>
              <a:tblPr>
                <a:noFill/>
                <a:tableStyleId>{EDA7DB6A-FF9C-4918-A134-D642A6CA5B1E}</a:tableStyleId>
              </a:tblPr>
              <a:tblGrid>
                <a:gridCol w="1716775"/>
                <a:gridCol w="1716775"/>
                <a:gridCol w="1716775"/>
                <a:gridCol w="1716775"/>
                <a:gridCol w="1716775"/>
              </a:tblGrid>
              <a:tr h="9525">
                <a:tc>
                  <a:txBody>
                    <a:bodyPr/>
                    <a:lstStyle/>
                    <a:p>
                      <a:pPr indent="0" lvl="0" marL="0" rtl="0" algn="ctr">
                        <a:spcBef>
                          <a:spcPts val="0"/>
                        </a:spcBef>
                        <a:spcAft>
                          <a:spcPts val="0"/>
                        </a:spcAft>
                        <a:buNone/>
                      </a:pPr>
                      <a:r>
                        <a:rPr lang="en-US" sz="600"/>
                        <a:t>Section</a:t>
                      </a:r>
                      <a:endParaRPr sz="600"/>
                    </a:p>
                  </a:txBody>
                  <a:tcPr marT="47625" marB="47625" marR="63500" marL="63500"/>
                </a:tc>
                <a:tc>
                  <a:txBody>
                    <a:bodyPr/>
                    <a:lstStyle/>
                    <a:p>
                      <a:pPr indent="0" lvl="0" marL="0" rtl="0" algn="ctr">
                        <a:spcBef>
                          <a:spcPts val="0"/>
                        </a:spcBef>
                        <a:spcAft>
                          <a:spcPts val="0"/>
                        </a:spcAft>
                        <a:buNone/>
                      </a:pPr>
                      <a:r>
                        <a:rPr lang="en-US" sz="600"/>
                        <a:t>Task</a:t>
                      </a:r>
                      <a:endParaRPr sz="600"/>
                    </a:p>
                  </a:txBody>
                  <a:tcPr marT="47625" marB="47625" marR="63500" marL="63500"/>
                </a:tc>
                <a:tc>
                  <a:txBody>
                    <a:bodyPr/>
                    <a:lstStyle/>
                    <a:p>
                      <a:pPr indent="0" lvl="0" marL="0" rtl="0" algn="ctr">
                        <a:spcBef>
                          <a:spcPts val="0"/>
                        </a:spcBef>
                        <a:spcAft>
                          <a:spcPts val="0"/>
                        </a:spcAft>
                        <a:buNone/>
                      </a:pPr>
                      <a:r>
                        <a:rPr lang="en-US" sz="600"/>
                        <a:t>Specification</a:t>
                      </a:r>
                      <a:endParaRPr sz="600"/>
                    </a:p>
                  </a:txBody>
                  <a:tcPr marT="47625" marB="47625" marR="63500" marL="63500"/>
                </a:tc>
                <a:tc>
                  <a:txBody>
                    <a:bodyPr/>
                    <a:lstStyle/>
                    <a:p>
                      <a:pPr indent="0" lvl="0" marL="0" rtl="0" algn="ctr">
                        <a:spcBef>
                          <a:spcPts val="0"/>
                        </a:spcBef>
                        <a:spcAft>
                          <a:spcPts val="0"/>
                        </a:spcAft>
                        <a:buNone/>
                      </a:pPr>
                      <a:r>
                        <a:rPr lang="en-US" sz="600"/>
                        <a:t>Result</a:t>
                      </a:r>
                      <a:endParaRPr sz="600"/>
                    </a:p>
                  </a:txBody>
                  <a:tcPr marT="47625" marB="47625" marR="63500" marL="63500"/>
                </a:tc>
                <a:tc>
                  <a:txBody>
                    <a:bodyPr/>
                    <a:lstStyle/>
                    <a:p>
                      <a:pPr indent="0" lvl="0" marL="0" rtl="0" algn="ctr">
                        <a:spcBef>
                          <a:spcPts val="0"/>
                        </a:spcBef>
                        <a:spcAft>
                          <a:spcPts val="0"/>
                        </a:spcAft>
                        <a:buNone/>
                      </a:pPr>
                      <a:r>
                        <a:rPr lang="en-US" sz="600"/>
                        <a:t>Owner</a:t>
                      </a:r>
                      <a:endParaRPr sz="600"/>
                    </a:p>
                  </a:txBody>
                  <a:tcPr marT="47625" marB="47625" marR="63500" marL="63500"/>
                </a:tc>
              </a:tr>
              <a:tr h="386325">
                <a:tc>
                  <a:txBody>
                    <a:bodyPr/>
                    <a:lstStyle/>
                    <a:p>
                      <a:pPr indent="0" lvl="0" marL="0" rtl="0" algn="l">
                        <a:spcBef>
                          <a:spcPts val="0"/>
                        </a:spcBef>
                        <a:spcAft>
                          <a:spcPts val="0"/>
                        </a:spcAft>
                        <a:buNone/>
                      </a:pPr>
                      <a:r>
                        <a:rPr lang="en-US" sz="600"/>
                        <a:t>3.2.1.6</a:t>
                      </a:r>
                      <a:endParaRPr sz="600"/>
                    </a:p>
                  </a:txBody>
                  <a:tcPr marT="47625" marB="47625" marR="63500" marL="63500"/>
                </a:tc>
                <a:tc>
                  <a:txBody>
                    <a:bodyPr/>
                    <a:lstStyle/>
                    <a:p>
                      <a:pPr indent="0" lvl="0" marL="0" rtl="0" algn="l">
                        <a:spcBef>
                          <a:spcPts val="0"/>
                        </a:spcBef>
                        <a:spcAft>
                          <a:spcPts val="0"/>
                        </a:spcAft>
                        <a:buNone/>
                      </a:pPr>
                      <a:r>
                        <a:rPr lang="en-US" sz="600"/>
                        <a:t>Mouse Movement</a:t>
                      </a:r>
                      <a:endParaRPr sz="600"/>
                    </a:p>
                  </a:txBody>
                  <a:tcPr marT="47625" marB="47625" marR="63500" marL="63500"/>
                </a:tc>
                <a:tc>
                  <a:txBody>
                    <a:bodyPr/>
                    <a:lstStyle/>
                    <a:p>
                      <a:pPr indent="0" lvl="0" marL="0" rtl="0" algn="l">
                        <a:spcBef>
                          <a:spcPts val="0"/>
                        </a:spcBef>
                        <a:spcAft>
                          <a:spcPts val="0"/>
                        </a:spcAft>
                        <a:buNone/>
                      </a:pPr>
                      <a:r>
                        <a:rPr lang="en-US" sz="600"/>
                        <a:t>Mouse can be moved to all corners of the screen by the program.</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Zane</a:t>
                      </a:r>
                      <a:endParaRPr sz="600"/>
                    </a:p>
                  </a:txBody>
                  <a:tcPr marT="47625" marB="47625" marR="63500" marL="63500"/>
                </a:tc>
              </a:tr>
              <a:tr h="9525">
                <a:tc>
                  <a:txBody>
                    <a:bodyPr/>
                    <a:lstStyle/>
                    <a:p>
                      <a:pPr indent="0" lvl="0" marL="0" rtl="0" algn="l">
                        <a:spcBef>
                          <a:spcPts val="0"/>
                        </a:spcBef>
                        <a:spcAft>
                          <a:spcPts val="0"/>
                        </a:spcAft>
                        <a:buNone/>
                      </a:pPr>
                      <a:r>
                        <a:rPr lang="en-US" sz="600"/>
                        <a:t>3.2.1.6</a:t>
                      </a:r>
                      <a:endParaRPr sz="600"/>
                    </a:p>
                  </a:txBody>
                  <a:tcPr marT="47625" marB="47625" marR="63500" marL="63500"/>
                </a:tc>
                <a:tc>
                  <a:txBody>
                    <a:bodyPr/>
                    <a:lstStyle/>
                    <a:p>
                      <a:pPr indent="0" lvl="0" marL="0" rtl="0" algn="l">
                        <a:spcBef>
                          <a:spcPts val="0"/>
                        </a:spcBef>
                        <a:spcAft>
                          <a:spcPts val="0"/>
                        </a:spcAft>
                        <a:buNone/>
                      </a:pPr>
                      <a:r>
                        <a:rPr lang="en-US" sz="600"/>
                        <a:t>Mouse Actions</a:t>
                      </a:r>
                      <a:endParaRPr sz="600"/>
                    </a:p>
                  </a:txBody>
                  <a:tcPr marT="47625" marB="47625" marR="63500" marL="63500"/>
                </a:tc>
                <a:tc>
                  <a:txBody>
                    <a:bodyPr/>
                    <a:lstStyle/>
                    <a:p>
                      <a:pPr indent="0" lvl="0" marL="0" rtl="0" algn="l">
                        <a:spcBef>
                          <a:spcPts val="0"/>
                        </a:spcBef>
                        <a:spcAft>
                          <a:spcPts val="0"/>
                        </a:spcAft>
                        <a:buNone/>
                      </a:pPr>
                      <a:r>
                        <a:rPr lang="en-US" sz="600"/>
                        <a:t>The program must be able to right click and left click.</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Zane</a:t>
                      </a:r>
                      <a:endParaRPr sz="600"/>
                    </a:p>
                  </a:txBody>
                  <a:tcPr marT="47625" marB="47625" marR="63500" marL="63500"/>
                </a:tc>
              </a:tr>
              <a:tr h="9525">
                <a:tc>
                  <a:txBody>
                    <a:bodyPr/>
                    <a:lstStyle/>
                    <a:p>
                      <a:pPr indent="0" lvl="0" marL="0" rtl="0" algn="l">
                        <a:spcBef>
                          <a:spcPts val="0"/>
                        </a:spcBef>
                        <a:spcAft>
                          <a:spcPts val="0"/>
                        </a:spcAft>
                        <a:buNone/>
                      </a:pPr>
                      <a:r>
                        <a:rPr lang="en-US" sz="600"/>
                        <a:t>3.2.5.2</a:t>
                      </a:r>
                      <a:endParaRPr sz="600"/>
                    </a:p>
                  </a:txBody>
                  <a:tcPr marT="47625" marB="47625" marR="63500" marL="63500"/>
                </a:tc>
                <a:tc>
                  <a:txBody>
                    <a:bodyPr/>
                    <a:lstStyle/>
                    <a:p>
                      <a:pPr indent="0" lvl="0" marL="0" rtl="0" algn="l">
                        <a:spcBef>
                          <a:spcPts val="0"/>
                        </a:spcBef>
                        <a:spcAft>
                          <a:spcPts val="0"/>
                        </a:spcAft>
                        <a:buNone/>
                      </a:pPr>
                      <a:r>
                        <a:rPr lang="en-US" sz="600"/>
                        <a:t>Mouse Input Error Handling</a:t>
                      </a:r>
                      <a:endParaRPr sz="600"/>
                    </a:p>
                  </a:txBody>
                  <a:tcPr marT="47625" marB="47625" marR="63500" marL="63500"/>
                </a:tc>
                <a:tc>
                  <a:txBody>
                    <a:bodyPr/>
                    <a:lstStyle/>
                    <a:p>
                      <a:pPr indent="0" lvl="0" marL="0" rtl="0" algn="l">
                        <a:spcBef>
                          <a:spcPts val="0"/>
                        </a:spcBef>
                        <a:spcAft>
                          <a:spcPts val="0"/>
                        </a:spcAft>
                        <a:buNone/>
                      </a:pPr>
                      <a:r>
                        <a:rPr lang="en-US" sz="600"/>
                        <a:t>The program must </a:t>
                      </a:r>
                      <a:r>
                        <a:rPr lang="en-US" sz="600"/>
                        <a:t>properly</a:t>
                      </a:r>
                      <a:r>
                        <a:rPr lang="en-US" sz="600"/>
                        <a:t> handle all invalid inputs.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Zane</a:t>
                      </a:r>
                      <a:endParaRPr sz="600"/>
                    </a:p>
                  </a:txBody>
                  <a:tcPr marT="47625" marB="47625" marR="63500" marL="63500"/>
                </a:tc>
              </a:tr>
              <a:tr h="418625">
                <a:tc>
                  <a:txBody>
                    <a:bodyPr/>
                    <a:lstStyle/>
                    <a:p>
                      <a:pPr indent="0" lvl="0" marL="0" rtl="0" algn="l">
                        <a:spcBef>
                          <a:spcPts val="0"/>
                        </a:spcBef>
                        <a:spcAft>
                          <a:spcPts val="0"/>
                        </a:spcAft>
                        <a:buNone/>
                      </a:pPr>
                      <a:r>
                        <a:rPr lang="en-US" sz="600"/>
                        <a:t>3.2.1.4</a:t>
                      </a:r>
                      <a:endParaRPr sz="600"/>
                    </a:p>
                    <a:p>
                      <a:pPr indent="0" lvl="0" marL="0" rtl="0" algn="l">
                        <a:spcBef>
                          <a:spcPts val="0"/>
                        </a:spcBef>
                        <a:spcAft>
                          <a:spcPts val="0"/>
                        </a:spcAft>
                        <a:buClr>
                          <a:schemeClr val="dk1"/>
                        </a:buClr>
                        <a:buSzPts val="800"/>
                        <a:buFont typeface="Arial"/>
                        <a:buNone/>
                      </a:pPr>
                      <a:r>
                        <a:rPr lang="en-US" sz="600">
                          <a:solidFill>
                            <a:schemeClr val="dk1"/>
                          </a:solidFill>
                        </a:rPr>
                        <a:t>3.2.1.6</a:t>
                      </a:r>
                      <a:endParaRPr sz="600"/>
                    </a:p>
                  </a:txBody>
                  <a:tcPr marT="47625" marB="47625" marR="63500" marL="63500"/>
                </a:tc>
                <a:tc>
                  <a:txBody>
                    <a:bodyPr/>
                    <a:lstStyle/>
                    <a:p>
                      <a:pPr indent="0" lvl="0" marL="0" rtl="0" algn="l">
                        <a:spcBef>
                          <a:spcPts val="0"/>
                        </a:spcBef>
                        <a:spcAft>
                          <a:spcPts val="0"/>
                        </a:spcAft>
                        <a:buNone/>
                      </a:pPr>
                      <a:r>
                        <a:rPr lang="en-US" sz="600"/>
                        <a:t>Gesture positioning</a:t>
                      </a:r>
                      <a:endParaRPr sz="600"/>
                    </a:p>
                  </a:txBody>
                  <a:tcPr marT="47625" marB="47625" marR="63500" marL="63500"/>
                </a:tc>
                <a:tc>
                  <a:txBody>
                    <a:bodyPr/>
                    <a:lstStyle/>
                    <a:p>
                      <a:pPr indent="0" lvl="0" marL="0" rtl="0" algn="l">
                        <a:spcBef>
                          <a:spcPts val="0"/>
                        </a:spcBef>
                        <a:spcAft>
                          <a:spcPts val="0"/>
                        </a:spcAft>
                        <a:buNone/>
                      </a:pPr>
                      <a:r>
                        <a:rPr lang="en-US" sz="600"/>
                        <a:t>The coordinates of the gesture should be calculated when deleting the error points.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Daniel</a:t>
                      </a:r>
                      <a:endParaRPr sz="600"/>
                    </a:p>
                  </a:txBody>
                  <a:tcPr marT="47625" marB="47625" marR="63500" marL="63500"/>
                </a:tc>
              </a:tr>
              <a:tr h="9525">
                <a:tc>
                  <a:txBody>
                    <a:bodyPr/>
                    <a:lstStyle/>
                    <a:p>
                      <a:pPr indent="0" lvl="0" marL="0" rtl="0" algn="l">
                        <a:spcBef>
                          <a:spcPts val="0"/>
                        </a:spcBef>
                        <a:spcAft>
                          <a:spcPts val="0"/>
                        </a:spcAft>
                        <a:buNone/>
                      </a:pPr>
                      <a:r>
                        <a:rPr lang="en-US" sz="600">
                          <a:solidFill>
                            <a:schemeClr val="dk1"/>
                          </a:solidFill>
                        </a:rPr>
                        <a:t>3.2.1.6</a:t>
                      </a:r>
                      <a:endParaRPr sz="600">
                        <a:solidFill>
                          <a:schemeClr val="dk1"/>
                        </a:solidFill>
                      </a:endParaRPr>
                    </a:p>
                    <a:p>
                      <a:pPr indent="0" lvl="0" marL="0" rtl="0" algn="l">
                        <a:spcBef>
                          <a:spcPts val="0"/>
                        </a:spcBef>
                        <a:spcAft>
                          <a:spcPts val="0"/>
                        </a:spcAft>
                        <a:buNone/>
                      </a:pPr>
                      <a:r>
                        <a:rPr lang="en-US" sz="600">
                          <a:solidFill>
                            <a:schemeClr val="dk1"/>
                          </a:solidFill>
                        </a:rPr>
                        <a:t>3.2.1.8</a:t>
                      </a:r>
                      <a:endParaRPr sz="600">
                        <a:solidFill>
                          <a:schemeClr val="dk1"/>
                        </a:solidFill>
                      </a:endParaRPr>
                    </a:p>
                    <a:p>
                      <a:pPr indent="0" lvl="0" marL="0" rtl="0" algn="l">
                        <a:spcBef>
                          <a:spcPts val="0"/>
                        </a:spcBef>
                        <a:spcAft>
                          <a:spcPts val="0"/>
                        </a:spcAft>
                        <a:buClr>
                          <a:schemeClr val="dk1"/>
                        </a:buClr>
                        <a:buSzPts val="800"/>
                        <a:buFont typeface="Arial"/>
                        <a:buNone/>
                      </a:pPr>
                      <a:r>
                        <a:rPr lang="en-US" sz="600">
                          <a:solidFill>
                            <a:schemeClr val="dk1"/>
                          </a:solidFill>
                        </a:rPr>
                        <a:t>3.2.3.2.1</a:t>
                      </a:r>
                      <a:endParaRPr sz="600">
                        <a:solidFill>
                          <a:schemeClr val="dk1"/>
                        </a:solidFill>
                      </a:endParaRPr>
                    </a:p>
                  </a:txBody>
                  <a:tcPr marT="47625" marB="47625" marR="63500" marL="63500"/>
                </a:tc>
                <a:tc>
                  <a:txBody>
                    <a:bodyPr/>
                    <a:lstStyle/>
                    <a:p>
                      <a:pPr indent="0" lvl="0" marL="0" rtl="0" algn="l">
                        <a:spcBef>
                          <a:spcPts val="0"/>
                        </a:spcBef>
                        <a:spcAft>
                          <a:spcPts val="0"/>
                        </a:spcAft>
                        <a:buNone/>
                      </a:pPr>
                      <a:r>
                        <a:rPr lang="en-US" sz="600"/>
                        <a:t>Velocity accuracy</a:t>
                      </a:r>
                      <a:endParaRPr sz="600"/>
                    </a:p>
                  </a:txBody>
                  <a:tcPr marT="47625" marB="47625" marR="63500" marL="63500"/>
                </a:tc>
                <a:tc>
                  <a:txBody>
                    <a:bodyPr/>
                    <a:lstStyle/>
                    <a:p>
                      <a:pPr indent="0" lvl="0" marL="0" rtl="0" algn="l">
                        <a:spcBef>
                          <a:spcPts val="0"/>
                        </a:spcBef>
                        <a:spcAft>
                          <a:spcPts val="0"/>
                        </a:spcAft>
                        <a:buNone/>
                      </a:pPr>
                      <a:r>
                        <a:rPr lang="en-US" sz="600"/>
                        <a:t>The output velocity of the moving gesture should not have errors.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Daniel</a:t>
                      </a:r>
                      <a:endParaRPr sz="600"/>
                    </a:p>
                  </a:txBody>
                  <a:tcPr marT="47625" marB="47625" marR="63500" marL="63500"/>
                </a:tc>
              </a:tr>
              <a:tr h="9525">
                <a:tc>
                  <a:txBody>
                    <a:bodyPr/>
                    <a:lstStyle/>
                    <a:p>
                      <a:pPr indent="0" lvl="0" marL="0" rtl="0" algn="l">
                        <a:spcBef>
                          <a:spcPts val="0"/>
                        </a:spcBef>
                        <a:spcAft>
                          <a:spcPts val="0"/>
                        </a:spcAft>
                        <a:buNone/>
                      </a:pPr>
                      <a:r>
                        <a:rPr lang="en-US" sz="600"/>
                        <a:t>3.2.1.5</a:t>
                      </a:r>
                      <a:endParaRPr sz="600"/>
                    </a:p>
                  </a:txBody>
                  <a:tcPr marT="47625" marB="47625" marR="63500" marL="63500"/>
                </a:tc>
                <a:tc>
                  <a:txBody>
                    <a:bodyPr/>
                    <a:lstStyle/>
                    <a:p>
                      <a:pPr indent="0" lvl="0" marL="0" rtl="0" algn="l">
                        <a:spcBef>
                          <a:spcPts val="0"/>
                        </a:spcBef>
                        <a:spcAft>
                          <a:spcPts val="0"/>
                        </a:spcAft>
                        <a:buNone/>
                      </a:pPr>
                      <a:r>
                        <a:rPr lang="en-US" sz="600"/>
                        <a:t>Hand Gesture Recognition</a:t>
                      </a:r>
                      <a:endParaRPr sz="600"/>
                    </a:p>
                  </a:txBody>
                  <a:tcPr marT="47625" marB="47625" marR="63500" marL="63500"/>
                </a:tc>
                <a:tc>
                  <a:txBody>
                    <a:bodyPr/>
                    <a:lstStyle/>
                    <a:p>
                      <a:pPr indent="0" lvl="0" marL="0" rtl="0" algn="l">
                        <a:spcBef>
                          <a:spcPts val="0"/>
                        </a:spcBef>
                        <a:spcAft>
                          <a:spcPts val="0"/>
                        </a:spcAft>
                        <a:buNone/>
                      </a:pPr>
                      <a:r>
                        <a:rPr lang="en-US" sz="600"/>
                        <a:t>ML model can recognize the users hand gestures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Oscar</a:t>
                      </a:r>
                      <a:endParaRPr sz="600"/>
                    </a:p>
                  </a:txBody>
                  <a:tcPr marT="47625" marB="47625" marR="63500" marL="63500"/>
                </a:tc>
              </a:tr>
            </a:tbl>
          </a:graphicData>
        </a:graphic>
      </p:graphicFrame>
      <p:sp>
        <p:nvSpPr>
          <p:cNvPr id="238" name="Google Shape;238;p33"/>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Project Summary:</a:t>
            </a:r>
            <a:endParaRPr/>
          </a:p>
        </p:txBody>
      </p:sp>
      <p:sp>
        <p:nvSpPr>
          <p:cNvPr id="107" name="Google Shape;107;p16"/>
          <p:cNvSpPr txBox="1"/>
          <p:nvPr>
            <p:ph idx="1" type="body"/>
          </p:nvPr>
        </p:nvSpPr>
        <p:spPr>
          <a:xfrm>
            <a:off x="457200" y="1536956"/>
            <a:ext cx="4327200" cy="34782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None/>
            </a:pPr>
            <a:r>
              <a:rPr b="1" lang="en-US" sz="2200"/>
              <a:t>Problem statement:</a:t>
            </a:r>
            <a:endParaRPr b="1" sz="2200"/>
          </a:p>
          <a:p>
            <a:pPr indent="-311150" lvl="0" marL="457200" rtl="0" algn="l">
              <a:spcBef>
                <a:spcPts val="0"/>
              </a:spcBef>
              <a:spcAft>
                <a:spcPts val="0"/>
              </a:spcAft>
              <a:buSzPts val="1300"/>
              <a:buChar char="●"/>
            </a:pPr>
            <a:r>
              <a:rPr lang="en-US" sz="1800"/>
              <a:t>Virtual mice today are traditionally done using computer vision and a camera (as seen on the right).</a:t>
            </a:r>
            <a:endParaRPr sz="1800"/>
          </a:p>
          <a:p>
            <a:pPr indent="-311150" lvl="0" marL="457200" rtl="0" algn="l">
              <a:spcBef>
                <a:spcPts val="0"/>
              </a:spcBef>
              <a:spcAft>
                <a:spcPts val="0"/>
              </a:spcAft>
              <a:buSzPts val="1300"/>
              <a:buChar char="●"/>
            </a:pPr>
            <a:r>
              <a:rPr lang="en-US" sz="1800"/>
              <a:t>But these systems are processing and power intensive.</a:t>
            </a:r>
            <a:br>
              <a:rPr lang="en-US" sz="1800"/>
            </a:br>
            <a:endParaRPr sz="1800"/>
          </a:p>
          <a:p>
            <a:pPr indent="0" lvl="0" marL="0" rtl="0" algn="l">
              <a:spcBef>
                <a:spcPts val="0"/>
              </a:spcBef>
              <a:spcAft>
                <a:spcPts val="0"/>
              </a:spcAft>
              <a:buNone/>
            </a:pPr>
            <a:r>
              <a:rPr b="1" lang="en-US" sz="2200"/>
              <a:t>High-level summary</a:t>
            </a:r>
            <a:r>
              <a:rPr b="1" lang="en-US" sz="2200"/>
              <a:t>:</a:t>
            </a:r>
            <a:endParaRPr b="1" sz="2200"/>
          </a:p>
          <a:p>
            <a:pPr indent="-311150" lvl="0" marL="457200" rtl="0" algn="l">
              <a:spcBef>
                <a:spcPts val="0"/>
              </a:spcBef>
              <a:spcAft>
                <a:spcPts val="0"/>
              </a:spcAft>
              <a:buSzPts val="1300"/>
              <a:buChar char="●"/>
            </a:pPr>
            <a:r>
              <a:rPr lang="en-US" sz="1800"/>
              <a:t>Create a virtual mouse using a Texas Instruments (TI) mmWave Radar and a ML model to make a less power and processing intensive virtual mouse.</a:t>
            </a:r>
            <a:endParaRPr sz="1800"/>
          </a:p>
        </p:txBody>
      </p:sp>
      <p:pic>
        <p:nvPicPr>
          <p:cNvPr id="108" name="Google Shape;108;p16"/>
          <p:cNvPicPr preferRelativeResize="0"/>
          <p:nvPr/>
        </p:nvPicPr>
        <p:blipFill>
          <a:blip r:embed="rId3">
            <a:alphaModFix/>
          </a:blip>
          <a:stretch>
            <a:fillRect/>
          </a:stretch>
        </p:blipFill>
        <p:spPr>
          <a:xfrm>
            <a:off x="4906375" y="2015907"/>
            <a:ext cx="2947445" cy="1593619"/>
          </a:xfrm>
          <a:prstGeom prst="rect">
            <a:avLst/>
          </a:prstGeom>
          <a:noFill/>
          <a:ln>
            <a:noFill/>
          </a:ln>
        </p:spPr>
      </p:pic>
      <p:sp>
        <p:nvSpPr>
          <p:cNvPr id="109" name="Google Shape;109;p16"/>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Validation Plan</a:t>
            </a:r>
            <a:endParaRPr/>
          </a:p>
        </p:txBody>
      </p:sp>
      <p:graphicFrame>
        <p:nvGraphicFramePr>
          <p:cNvPr id="244" name="Google Shape;244;p34"/>
          <p:cNvGraphicFramePr/>
          <p:nvPr/>
        </p:nvGraphicFramePr>
        <p:xfrm>
          <a:off x="280063" y="1904456"/>
          <a:ext cx="3000000" cy="3000000"/>
        </p:xfrm>
        <a:graphic>
          <a:graphicData uri="http://schemas.openxmlformats.org/drawingml/2006/table">
            <a:tbl>
              <a:tblPr>
                <a:noFill/>
                <a:tableStyleId>{EDA7DB6A-FF9C-4918-A134-D642A6CA5B1E}</a:tableStyleId>
              </a:tblPr>
              <a:tblGrid>
                <a:gridCol w="1716775"/>
                <a:gridCol w="1716775"/>
                <a:gridCol w="1716775"/>
                <a:gridCol w="1716775"/>
                <a:gridCol w="1716775"/>
              </a:tblGrid>
              <a:tr h="9525">
                <a:tc>
                  <a:txBody>
                    <a:bodyPr/>
                    <a:lstStyle/>
                    <a:p>
                      <a:pPr indent="0" lvl="0" marL="0" rtl="0" algn="ctr">
                        <a:spcBef>
                          <a:spcPts val="0"/>
                        </a:spcBef>
                        <a:spcAft>
                          <a:spcPts val="0"/>
                        </a:spcAft>
                        <a:buNone/>
                      </a:pPr>
                      <a:r>
                        <a:rPr lang="en-US" sz="600"/>
                        <a:t>Section</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600"/>
                        <a:t>Task</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600"/>
                        <a:t>Specification</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600"/>
                        <a:t>Result</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600"/>
                        <a:t>Owner</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525">
                <a:tc>
                  <a:txBody>
                    <a:bodyPr/>
                    <a:lstStyle/>
                    <a:p>
                      <a:pPr indent="0" lvl="0" marL="0" rtl="0" algn="l">
                        <a:spcBef>
                          <a:spcPts val="0"/>
                        </a:spcBef>
                        <a:spcAft>
                          <a:spcPts val="0"/>
                        </a:spcAft>
                        <a:buNone/>
                      </a:pPr>
                      <a:r>
                        <a:rPr lang="en-US" sz="600"/>
                        <a:t>3.2.1.5</a:t>
                      </a:r>
                      <a:endParaRPr sz="600"/>
                    </a:p>
                  </a:txBody>
                  <a:tcPr marT="47625" marB="47625"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sz="600"/>
                        <a:t>Gesture Recognition Accuracy</a:t>
                      </a:r>
                      <a:endParaRPr sz="600"/>
                    </a:p>
                  </a:txBody>
                  <a:tcPr marT="47625" marB="47625"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sz="600"/>
                        <a:t>ML model can correctly identify and categorize hand gestures at least 90% of the time.</a:t>
                      </a:r>
                      <a:endParaRPr sz="600"/>
                    </a:p>
                  </a:txBody>
                  <a:tcPr marT="47625" marB="47625"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sz="600"/>
                        <a:t>Passed</a:t>
                      </a:r>
                      <a:endParaRPr sz="600"/>
                    </a:p>
                  </a:txBody>
                  <a:tcPr marT="47625" marB="47625"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sz="600"/>
                        <a:t>Oscar</a:t>
                      </a:r>
                      <a:endParaRPr sz="600"/>
                    </a:p>
                  </a:txBody>
                  <a:tcPr marT="47625" marB="47625" marR="63500" marL="63500">
                    <a:lnT cap="flat" cmpd="sng" w="12700">
                      <a:solidFill>
                        <a:srgbClr val="000000"/>
                      </a:solidFill>
                      <a:prstDash val="solid"/>
                      <a:round/>
                      <a:headEnd len="sm" w="sm" type="none"/>
                      <a:tailEnd len="sm" w="sm" type="none"/>
                    </a:lnT>
                  </a:tcPr>
                </a:tc>
              </a:tr>
              <a:tr h="9525">
                <a:tc>
                  <a:txBody>
                    <a:bodyPr/>
                    <a:lstStyle/>
                    <a:p>
                      <a:pPr indent="0" lvl="0" marL="0" rtl="0" algn="l">
                        <a:spcBef>
                          <a:spcPts val="0"/>
                        </a:spcBef>
                        <a:spcAft>
                          <a:spcPts val="0"/>
                        </a:spcAft>
                        <a:buNone/>
                      </a:pPr>
                      <a:r>
                        <a:rPr lang="en-US" sz="600"/>
                        <a:t>3.2.1.7</a:t>
                      </a:r>
                      <a:endParaRPr sz="600"/>
                    </a:p>
                  </a:txBody>
                  <a:tcPr marT="47625" marB="47625" marR="63500" marL="63500"/>
                </a:tc>
                <a:tc>
                  <a:txBody>
                    <a:bodyPr/>
                    <a:lstStyle/>
                    <a:p>
                      <a:pPr indent="0" lvl="0" marL="0" rtl="0" algn="l">
                        <a:spcBef>
                          <a:spcPts val="0"/>
                        </a:spcBef>
                        <a:spcAft>
                          <a:spcPts val="0"/>
                        </a:spcAft>
                        <a:buNone/>
                      </a:pPr>
                      <a:r>
                        <a:rPr lang="en-US" sz="600"/>
                        <a:t>Functional Radar System</a:t>
                      </a:r>
                      <a:endParaRPr sz="600"/>
                    </a:p>
                  </a:txBody>
                  <a:tcPr marT="47625" marB="47625" marR="63500" marL="63500"/>
                </a:tc>
                <a:tc>
                  <a:txBody>
                    <a:bodyPr/>
                    <a:lstStyle/>
                    <a:p>
                      <a:pPr indent="0" lvl="0" marL="0" rtl="0" algn="l">
                        <a:spcBef>
                          <a:spcPts val="0"/>
                        </a:spcBef>
                        <a:spcAft>
                          <a:spcPts val="0"/>
                        </a:spcAft>
                        <a:buNone/>
                      </a:pPr>
                      <a:r>
                        <a:rPr lang="en-US" sz="600"/>
                        <a:t>The IWR6843AOPEVM  properly communicates  with the computer and transmits data.</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Greyson</a:t>
                      </a:r>
                      <a:endParaRPr sz="600"/>
                    </a:p>
                  </a:txBody>
                  <a:tcPr marT="47625" marB="47625" marR="63500" marL="63500"/>
                </a:tc>
              </a:tr>
              <a:tr h="9525">
                <a:tc>
                  <a:txBody>
                    <a:bodyPr/>
                    <a:lstStyle/>
                    <a:p>
                      <a:pPr indent="0" lvl="0" marL="0" rtl="0" algn="l">
                        <a:spcBef>
                          <a:spcPts val="0"/>
                        </a:spcBef>
                        <a:spcAft>
                          <a:spcPts val="0"/>
                        </a:spcAft>
                        <a:buNone/>
                      </a:pPr>
                      <a:r>
                        <a:rPr lang="en-US" sz="600"/>
                        <a:t>3.2.1.8</a:t>
                      </a:r>
                      <a:endParaRPr sz="600"/>
                    </a:p>
                  </a:txBody>
                  <a:tcPr marT="47625" marB="47625" marR="63500" marL="63500"/>
                </a:tc>
                <a:tc>
                  <a:txBody>
                    <a:bodyPr/>
                    <a:lstStyle/>
                    <a:p>
                      <a:pPr indent="0" lvl="0" marL="0" rtl="0" algn="l">
                        <a:spcBef>
                          <a:spcPts val="0"/>
                        </a:spcBef>
                        <a:spcAft>
                          <a:spcPts val="0"/>
                        </a:spcAft>
                        <a:buNone/>
                      </a:pPr>
                      <a:r>
                        <a:rPr lang="en-US" sz="600"/>
                        <a:t>Data Decoding</a:t>
                      </a:r>
                      <a:endParaRPr sz="600"/>
                    </a:p>
                  </a:txBody>
                  <a:tcPr marT="47625" marB="47625" marR="63500" marL="63500"/>
                </a:tc>
                <a:tc>
                  <a:txBody>
                    <a:bodyPr/>
                    <a:lstStyle/>
                    <a:p>
                      <a:pPr indent="0" lvl="0" marL="0" rtl="0" algn="l">
                        <a:spcBef>
                          <a:spcPts val="0"/>
                        </a:spcBef>
                        <a:spcAft>
                          <a:spcPts val="0"/>
                        </a:spcAft>
                        <a:buNone/>
                      </a:pPr>
                      <a:r>
                        <a:rPr lang="en-US" sz="600"/>
                        <a:t>The python script accurately decodes the TLV data seen from both radars.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Greyson</a:t>
                      </a:r>
                      <a:endParaRPr sz="600"/>
                    </a:p>
                  </a:txBody>
                  <a:tcPr marT="47625" marB="47625" marR="63500" marL="63500"/>
                </a:tc>
              </a:tr>
              <a:tr h="9525">
                <a:tc>
                  <a:txBody>
                    <a:bodyPr/>
                    <a:lstStyle/>
                    <a:p>
                      <a:pPr indent="0" lvl="0" marL="0" rtl="0" algn="l">
                        <a:spcBef>
                          <a:spcPts val="0"/>
                        </a:spcBef>
                        <a:spcAft>
                          <a:spcPts val="0"/>
                        </a:spcAft>
                        <a:buNone/>
                      </a:pPr>
                      <a:r>
                        <a:rPr lang="en-US" sz="600"/>
                        <a:t>3.2.1.3</a:t>
                      </a:r>
                      <a:endParaRPr sz="600"/>
                    </a:p>
                    <a:p>
                      <a:pPr indent="0" lvl="0" marL="0" rtl="0" algn="l">
                        <a:spcBef>
                          <a:spcPts val="0"/>
                        </a:spcBef>
                        <a:spcAft>
                          <a:spcPts val="0"/>
                        </a:spcAft>
                        <a:buNone/>
                      </a:pPr>
                      <a:r>
                        <a:rPr lang="en-US" sz="600"/>
                        <a:t>3.2.1.4</a:t>
                      </a:r>
                      <a:endParaRPr sz="600"/>
                    </a:p>
                  </a:txBody>
                  <a:tcPr marT="47625" marB="47625" marR="63500" marL="63500"/>
                </a:tc>
                <a:tc>
                  <a:txBody>
                    <a:bodyPr/>
                    <a:lstStyle/>
                    <a:p>
                      <a:pPr indent="0" lvl="0" marL="0" rtl="0" algn="l">
                        <a:spcBef>
                          <a:spcPts val="0"/>
                        </a:spcBef>
                        <a:spcAft>
                          <a:spcPts val="0"/>
                        </a:spcAft>
                        <a:buNone/>
                      </a:pPr>
                      <a:r>
                        <a:rPr lang="en-US" sz="600"/>
                        <a:t>Radar Angle and Distance</a:t>
                      </a:r>
                      <a:endParaRPr sz="600"/>
                    </a:p>
                  </a:txBody>
                  <a:tcPr marT="47625" marB="47625" marR="63500" marL="63500"/>
                </a:tc>
                <a:tc>
                  <a:txBody>
                    <a:bodyPr/>
                    <a:lstStyle/>
                    <a:p>
                      <a:pPr indent="0" lvl="0" marL="0" rtl="0" algn="l">
                        <a:spcBef>
                          <a:spcPts val="0"/>
                        </a:spcBef>
                        <a:spcAft>
                          <a:spcPts val="0"/>
                        </a:spcAft>
                        <a:buNone/>
                      </a:pPr>
                      <a:r>
                        <a:rPr lang="en-US" sz="600"/>
                        <a:t>The radars can capture gestures and pointer positions within a 90 degree range up to 1.5 feet</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Greyson</a:t>
                      </a:r>
                      <a:endParaRPr sz="600"/>
                    </a:p>
                  </a:txBody>
                  <a:tcPr marT="47625" marB="47625" marR="63500" marL="63500"/>
                </a:tc>
              </a:tr>
              <a:tr h="9525">
                <a:tc>
                  <a:txBody>
                    <a:bodyPr/>
                    <a:lstStyle/>
                    <a:p>
                      <a:pPr indent="0" lvl="0" marL="0" rtl="0" algn="l">
                        <a:spcBef>
                          <a:spcPts val="0"/>
                        </a:spcBef>
                        <a:spcAft>
                          <a:spcPts val="0"/>
                        </a:spcAft>
                        <a:buNone/>
                      </a:pPr>
                      <a:r>
                        <a:rPr lang="en-US" sz="600"/>
                        <a:t>3.2.1.5</a:t>
                      </a:r>
                      <a:endParaRPr sz="600"/>
                    </a:p>
                  </a:txBody>
                  <a:tcPr marT="47625" marB="47625" marR="63500" marL="63500"/>
                </a:tc>
                <a:tc>
                  <a:txBody>
                    <a:bodyPr/>
                    <a:lstStyle/>
                    <a:p>
                      <a:pPr indent="0" lvl="0" marL="0" rtl="0" algn="l">
                        <a:spcBef>
                          <a:spcPts val="0"/>
                        </a:spcBef>
                        <a:spcAft>
                          <a:spcPts val="0"/>
                        </a:spcAft>
                        <a:buNone/>
                      </a:pPr>
                      <a:r>
                        <a:rPr lang="en-US" sz="600"/>
                        <a:t>Hand Size</a:t>
                      </a:r>
                      <a:endParaRPr sz="600"/>
                    </a:p>
                  </a:txBody>
                  <a:tcPr marT="47625" marB="47625" marR="63500" marL="63500"/>
                </a:tc>
                <a:tc>
                  <a:txBody>
                    <a:bodyPr/>
                    <a:lstStyle/>
                    <a:p>
                      <a:pPr indent="0" lvl="0" marL="0" rtl="0" algn="l">
                        <a:spcBef>
                          <a:spcPts val="0"/>
                        </a:spcBef>
                        <a:spcAft>
                          <a:spcPts val="0"/>
                        </a:spcAft>
                        <a:buNone/>
                      </a:pPr>
                      <a:r>
                        <a:rPr lang="en-US" sz="600"/>
                        <a:t>Radar will recognize gestures regardless of hand size.</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Oscar</a:t>
                      </a:r>
                      <a:endParaRPr sz="600"/>
                    </a:p>
                  </a:txBody>
                  <a:tcPr marT="47625" marB="47625" marR="63500" marL="63500"/>
                </a:tc>
              </a:tr>
            </a:tbl>
          </a:graphicData>
        </a:graphic>
      </p:graphicFrame>
      <p:sp>
        <p:nvSpPr>
          <p:cNvPr id="245" name="Google Shape;245;p34"/>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457200" y="2270364"/>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That is all, 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Integrated System Diagram</a:t>
            </a:r>
            <a:endParaRPr/>
          </a:p>
        </p:txBody>
      </p:sp>
      <p:sp>
        <p:nvSpPr>
          <p:cNvPr id="115" name="Google Shape;115;p17"/>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pic>
        <p:nvPicPr>
          <p:cNvPr id="116" name="Google Shape;116;p17" title="new_system.png"/>
          <p:cNvPicPr preferRelativeResize="0"/>
          <p:nvPr/>
        </p:nvPicPr>
        <p:blipFill>
          <a:blip r:embed="rId3">
            <a:alphaModFix/>
          </a:blip>
          <a:stretch>
            <a:fillRect/>
          </a:stretch>
        </p:blipFill>
        <p:spPr>
          <a:xfrm>
            <a:off x="2706950" y="1421808"/>
            <a:ext cx="3730104" cy="3449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Project Timeline</a:t>
            </a:r>
            <a:endParaRPr/>
          </a:p>
        </p:txBody>
      </p:sp>
      <p:sp>
        <p:nvSpPr>
          <p:cNvPr id="122" name="Google Shape;122;p18"/>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pic>
        <p:nvPicPr>
          <p:cNvPr id="123" name="Google Shape;123;p18"/>
          <p:cNvPicPr preferRelativeResize="0"/>
          <p:nvPr/>
        </p:nvPicPr>
        <p:blipFill>
          <a:blip r:embed="rId3">
            <a:alphaModFix/>
          </a:blip>
          <a:stretch>
            <a:fillRect/>
          </a:stretch>
        </p:blipFill>
        <p:spPr>
          <a:xfrm>
            <a:off x="152400" y="2022342"/>
            <a:ext cx="8839201" cy="10988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nvSpPr>
        <p:spPr>
          <a:xfrm>
            <a:off x="2209800" y="7076"/>
            <a:ext cx="6629400" cy="923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Chirp Config / Collect Data</a:t>
            </a:r>
            <a:r>
              <a:rPr b="0" i="0" lang="en-US" sz="3600" u="none" cap="none" strike="noStrike">
                <a:solidFill>
                  <a:schemeClr val="dk1"/>
                </a:solidFill>
                <a:latin typeface="Calibri"/>
                <a:ea typeface="Calibri"/>
                <a:cs typeface="Calibri"/>
                <a:sym typeface="Calibri"/>
              </a:rPr>
              <a:t> </a:t>
            </a:r>
            <a:endParaRPr/>
          </a:p>
          <a:p>
            <a:pPr indent="0" lvl="0" marL="0" marR="0" rtl="0" algn="r">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Greyson Heath</a:t>
            </a:r>
            <a:endParaRPr/>
          </a:p>
        </p:txBody>
      </p:sp>
      <p:graphicFrame>
        <p:nvGraphicFramePr>
          <p:cNvPr id="129" name="Google Shape;129;p19"/>
          <p:cNvGraphicFramePr/>
          <p:nvPr/>
        </p:nvGraphicFramePr>
        <p:xfrm>
          <a:off x="685800" y="914400"/>
          <a:ext cx="3000000" cy="3000000"/>
        </p:xfrm>
        <a:graphic>
          <a:graphicData uri="http://schemas.openxmlformats.org/drawingml/2006/table">
            <a:tbl>
              <a:tblPr>
                <a:noFill/>
                <a:tableStyleId>{C77A040C-DE6B-4E7B-93E3-5F24B42AD1BD}</a:tableStyleId>
              </a:tblPr>
              <a:tblGrid>
                <a:gridCol w="3886200"/>
                <a:gridCol w="3886200"/>
              </a:tblGrid>
              <a:tr h="480225">
                <a:tc>
                  <a:txBody>
                    <a:bodyPr/>
                    <a:lstStyle/>
                    <a:p>
                      <a:pPr indent="0" lvl="0" marL="0" marR="0" rtl="0" algn="l">
                        <a:spcBef>
                          <a:spcPts val="0"/>
                        </a:spcBef>
                        <a:spcAft>
                          <a:spcPts val="0"/>
                        </a:spcAft>
                        <a:buNone/>
                      </a:pPr>
                      <a:r>
                        <a:rPr lang="en-US"/>
                        <a:t>Accomplishments since last update</a:t>
                      </a:r>
                      <a:r>
                        <a:rPr lang="en-US" sz="1400" u="none" cap="none" strike="noStrike"/>
                        <a:t>           </a:t>
                      </a:r>
                      <a:r>
                        <a:rPr lang="en-US" sz="1400" u="none" cap="none" strike="noStrike">
                          <a:solidFill>
                            <a:srgbClr val="FF0000"/>
                          </a:solidFill>
                        </a:rPr>
                        <a:t>&lt;</a:t>
                      </a:r>
                      <a:r>
                        <a:rPr lang="en-US">
                          <a:solidFill>
                            <a:srgbClr val="FF0000"/>
                          </a:solidFill>
                        </a:rPr>
                        <a:t>10</a:t>
                      </a:r>
                      <a:r>
                        <a:rPr lang="en-US" sz="1400" u="none" cap="none" strike="noStrike">
                          <a:solidFill>
                            <a:srgbClr val="FF0000"/>
                          </a:solidFill>
                        </a:rPr>
                        <a:t>&gt; hrs</a:t>
                      </a:r>
                      <a:r>
                        <a:rPr lang="en-US" sz="1400" u="none" cap="none" strike="noStrike">
                          <a:solidFill>
                            <a:srgbClr val="FF0000"/>
                          </a:solidFill>
                        </a:rPr>
                        <a:t> </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Ongoing progress/problems and plans until the next presentation</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00950">
                <a:tc>
                  <a:txBody>
                    <a:bodyPr/>
                    <a:lstStyle/>
                    <a:p>
                      <a:pPr indent="0" lvl="0" marL="0" rtl="0" algn="l">
                        <a:spcBef>
                          <a:spcPts val="0"/>
                        </a:spcBef>
                        <a:spcAft>
                          <a:spcPts val="0"/>
                        </a:spcAft>
                        <a:buNone/>
                      </a:pPr>
                      <a:r>
                        <a:rPr lang="en-US" sz="1400">
                          <a:solidFill>
                            <a:schemeClr val="dk1"/>
                          </a:solidFill>
                        </a:rPr>
                        <a:t>&lt;</a:t>
                      </a:r>
                      <a:r>
                        <a:rPr lang="en-US">
                          <a:solidFill>
                            <a:schemeClr val="dk1"/>
                          </a:solidFill>
                        </a:rPr>
                        <a:t>3</a:t>
                      </a:r>
                      <a:r>
                        <a:rPr lang="en-US" sz="1400">
                          <a:solidFill>
                            <a:schemeClr val="dk1"/>
                          </a:solidFill>
                        </a:rPr>
                        <a:t>&gt; </a:t>
                      </a:r>
                      <a:r>
                        <a:rPr lang="en-US">
                          <a:solidFill>
                            <a:schemeClr val="dk1"/>
                          </a:solidFill>
                        </a:rPr>
                        <a:t>GUI Threaded</a:t>
                      </a:r>
                      <a:endParaRPr>
                        <a:solidFill>
                          <a:schemeClr val="dk1"/>
                        </a:solidFill>
                      </a:endParaRPr>
                    </a:p>
                    <a:p>
                      <a:pPr indent="0" lvl="0" marL="0" rtl="0" algn="l">
                        <a:spcBef>
                          <a:spcPts val="0"/>
                        </a:spcBef>
                        <a:spcAft>
                          <a:spcPts val="0"/>
                        </a:spcAft>
                        <a:buNone/>
                      </a:pPr>
                      <a:r>
                        <a:rPr lang="en-US">
                          <a:solidFill>
                            <a:schemeClr val="dk1"/>
                          </a:solidFill>
                        </a:rPr>
                        <a:t>&lt;4&gt; Case and Mount Adjustments/Print</a:t>
                      </a:r>
                      <a:endParaRPr>
                        <a:solidFill>
                          <a:schemeClr val="dk1"/>
                        </a:solidFill>
                      </a:endParaRPr>
                    </a:p>
                    <a:p>
                      <a:pPr indent="0" lvl="0" marL="0" rtl="0" algn="l">
                        <a:spcBef>
                          <a:spcPts val="0"/>
                        </a:spcBef>
                        <a:spcAft>
                          <a:spcPts val="0"/>
                        </a:spcAft>
                        <a:buNone/>
                      </a:pPr>
                      <a:r>
                        <a:rPr lang="en-US" sz="1400">
                          <a:solidFill>
                            <a:schemeClr val="dk1"/>
                          </a:solidFill>
                        </a:rPr>
                        <a:t>&lt;</a:t>
                      </a:r>
                      <a:r>
                        <a:rPr lang="en-US">
                          <a:solidFill>
                            <a:schemeClr val="dk1"/>
                          </a:solidFill>
                        </a:rPr>
                        <a:t>2</a:t>
                      </a:r>
                      <a:r>
                        <a:rPr lang="en-US" sz="1400">
                          <a:solidFill>
                            <a:schemeClr val="dk1"/>
                          </a:solidFill>
                        </a:rPr>
                        <a:t>&gt; </a:t>
                      </a:r>
                      <a:r>
                        <a:rPr lang="en-US">
                          <a:solidFill>
                            <a:schemeClr val="dk1"/>
                          </a:solidFill>
                        </a:rPr>
                        <a:t>Radar + Case and GUI Testing</a:t>
                      </a:r>
                      <a:endParaRPr sz="1400">
                        <a:solidFill>
                          <a:schemeClr val="dk1"/>
                        </a:solidFill>
                      </a:endParaRPr>
                    </a:p>
                    <a:p>
                      <a:pPr indent="0" lvl="0" marL="0" rtl="0" algn="l">
                        <a:spcBef>
                          <a:spcPts val="0"/>
                        </a:spcBef>
                        <a:spcAft>
                          <a:spcPts val="0"/>
                        </a:spcAft>
                        <a:buNone/>
                      </a:pPr>
                      <a:r>
                        <a:rPr lang="en-US">
                          <a:solidFill>
                            <a:schemeClr val="dk1"/>
                          </a:solidFill>
                        </a:rPr>
                        <a:t>&lt;1&gt; Sponsor Alignment Meeting</a:t>
                      </a:r>
                      <a:endParaRPr>
                        <a:solidFill>
                          <a:schemeClr val="dk1"/>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Problems: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GUI Gesture setting not actively changing the gesture. Not a GUI problem</a:t>
                      </a:r>
                      <a:endParaRPr>
                        <a:solidFill>
                          <a:schemeClr val="dk1"/>
                        </a:solidFill>
                      </a:endParaRPr>
                    </a:p>
                    <a:p>
                      <a:pPr indent="0" lvl="0" marL="0" rtl="0" algn="l">
                        <a:spcBef>
                          <a:spcPts val="0"/>
                        </a:spcBef>
                        <a:spcAft>
                          <a:spcPts val="0"/>
                        </a:spcAft>
                        <a:buNone/>
                      </a:pPr>
                      <a:r>
                        <a:rPr lang="en-US">
                          <a:solidFill>
                            <a:schemeClr val="dk1"/>
                          </a:solidFill>
                        </a:rPr>
                        <a:t>Plans: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Will print a second case to have an additional on hand.</a:t>
                      </a:r>
                      <a:endParaRPr/>
                    </a:p>
                    <a:p>
                      <a:pPr indent="0" lvl="0" marL="0" marR="0" rtl="0" algn="l">
                        <a:spcBef>
                          <a:spcPts val="0"/>
                        </a:spcBef>
                        <a:spcAft>
                          <a:spcPts val="0"/>
                        </a:spcAft>
                        <a:buNone/>
                      </a:pPr>
                      <a:r>
                        <a:t/>
                      </a:r>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30" name="Google Shape;130;p19"/>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Final Radar Case</a:t>
            </a:r>
            <a:endParaRPr/>
          </a:p>
        </p:txBody>
      </p:sp>
      <p:pic>
        <p:nvPicPr>
          <p:cNvPr id="136" name="Google Shape;136;p20"/>
          <p:cNvPicPr preferRelativeResize="0"/>
          <p:nvPr/>
        </p:nvPicPr>
        <p:blipFill rotWithShape="1">
          <a:blip r:embed="rId3">
            <a:alphaModFix/>
          </a:blip>
          <a:srcRect b="0" l="0" r="0" t="30211"/>
          <a:stretch/>
        </p:blipFill>
        <p:spPr>
          <a:xfrm>
            <a:off x="763250" y="1652250"/>
            <a:ext cx="3378524" cy="3143675"/>
          </a:xfrm>
          <a:prstGeom prst="rect">
            <a:avLst/>
          </a:prstGeom>
          <a:noFill/>
          <a:ln>
            <a:noFill/>
          </a:ln>
        </p:spPr>
      </p:pic>
      <p:pic>
        <p:nvPicPr>
          <p:cNvPr id="137" name="Google Shape;137;p20"/>
          <p:cNvPicPr preferRelativeResize="0"/>
          <p:nvPr/>
        </p:nvPicPr>
        <p:blipFill rotWithShape="1">
          <a:blip r:embed="rId4">
            <a:alphaModFix/>
          </a:blip>
          <a:srcRect b="24298" l="0" r="0" t="10905"/>
          <a:stretch/>
        </p:blipFill>
        <p:spPr>
          <a:xfrm>
            <a:off x="4826375" y="1652250"/>
            <a:ext cx="3638711" cy="3143675"/>
          </a:xfrm>
          <a:prstGeom prst="rect">
            <a:avLst/>
          </a:prstGeom>
          <a:noFill/>
          <a:ln>
            <a:noFill/>
          </a:ln>
        </p:spPr>
      </p:pic>
      <p:sp>
        <p:nvSpPr>
          <p:cNvPr id="138" name="Google Shape;138;p20"/>
          <p:cNvSpPr txBox="1"/>
          <p:nvPr/>
        </p:nvSpPr>
        <p:spPr>
          <a:xfrm>
            <a:off x="5584025" y="48852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GUI Adjustments</a:t>
            </a:r>
            <a:endParaRPr/>
          </a:p>
        </p:txBody>
      </p:sp>
      <p:pic>
        <p:nvPicPr>
          <p:cNvPr id="144" name="Google Shape;144;p21"/>
          <p:cNvPicPr preferRelativeResize="0"/>
          <p:nvPr/>
        </p:nvPicPr>
        <p:blipFill>
          <a:blip r:embed="rId3">
            <a:alphaModFix/>
          </a:blip>
          <a:stretch>
            <a:fillRect/>
          </a:stretch>
        </p:blipFill>
        <p:spPr>
          <a:xfrm>
            <a:off x="1120200" y="1389583"/>
            <a:ext cx="2943437" cy="3449117"/>
          </a:xfrm>
          <a:prstGeom prst="rect">
            <a:avLst/>
          </a:prstGeom>
          <a:noFill/>
          <a:ln>
            <a:noFill/>
          </a:ln>
        </p:spPr>
      </p:pic>
      <p:pic>
        <p:nvPicPr>
          <p:cNvPr id="145" name="Google Shape;145;p21"/>
          <p:cNvPicPr preferRelativeResize="0"/>
          <p:nvPr/>
        </p:nvPicPr>
        <p:blipFill>
          <a:blip r:embed="rId4">
            <a:alphaModFix/>
          </a:blip>
          <a:stretch>
            <a:fillRect/>
          </a:stretch>
        </p:blipFill>
        <p:spPr>
          <a:xfrm>
            <a:off x="4139837" y="1389583"/>
            <a:ext cx="2961845" cy="3449117"/>
          </a:xfrm>
          <a:prstGeom prst="rect">
            <a:avLst/>
          </a:prstGeom>
          <a:noFill/>
          <a:ln>
            <a:noFill/>
          </a:ln>
        </p:spPr>
      </p:pic>
      <p:sp>
        <p:nvSpPr>
          <p:cNvPr id="146" name="Google Shape;146;p21"/>
          <p:cNvSpPr txBox="1"/>
          <p:nvPr/>
        </p:nvSpPr>
        <p:spPr>
          <a:xfrm>
            <a:off x="248075" y="2688300"/>
            <a:ext cx="8019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FF0000"/>
                </a:solidFill>
              </a:rPr>
              <a:t>Added</a:t>
            </a:r>
            <a:endParaRPr b="1" sz="1100">
              <a:solidFill>
                <a:srgbClr val="FF0000"/>
              </a:solidFill>
            </a:endParaRPr>
          </a:p>
        </p:txBody>
      </p:sp>
      <p:cxnSp>
        <p:nvCxnSpPr>
          <p:cNvPr id="147" name="Google Shape;147;p21"/>
          <p:cNvCxnSpPr/>
          <p:nvPr/>
        </p:nvCxnSpPr>
        <p:spPr>
          <a:xfrm flipH="1" rot="10800000">
            <a:off x="793450" y="2677675"/>
            <a:ext cx="449100" cy="203100"/>
          </a:xfrm>
          <a:prstGeom prst="straightConnector1">
            <a:avLst/>
          </a:prstGeom>
          <a:noFill/>
          <a:ln cap="flat" cmpd="sng" w="9525">
            <a:solidFill>
              <a:srgbClr val="FF0000"/>
            </a:solidFill>
            <a:prstDash val="solid"/>
            <a:round/>
            <a:headEnd len="med" w="med" type="none"/>
            <a:tailEnd len="med" w="med" type="triangle"/>
          </a:ln>
        </p:spPr>
      </p:cxnSp>
      <p:cxnSp>
        <p:nvCxnSpPr>
          <p:cNvPr id="148" name="Google Shape;148;p21"/>
          <p:cNvCxnSpPr/>
          <p:nvPr/>
        </p:nvCxnSpPr>
        <p:spPr>
          <a:xfrm flipH="1" rot="10800000">
            <a:off x="814825" y="2870175"/>
            <a:ext cx="459900" cy="21300"/>
          </a:xfrm>
          <a:prstGeom prst="straightConnector1">
            <a:avLst/>
          </a:prstGeom>
          <a:noFill/>
          <a:ln cap="flat" cmpd="sng" w="9525">
            <a:solidFill>
              <a:srgbClr val="FF0000"/>
            </a:solidFill>
            <a:prstDash val="solid"/>
            <a:round/>
            <a:headEnd len="med" w="med" type="none"/>
            <a:tailEnd len="med" w="med" type="triangle"/>
          </a:ln>
        </p:spPr>
      </p:cxnSp>
      <p:cxnSp>
        <p:nvCxnSpPr>
          <p:cNvPr id="149" name="Google Shape;149;p21"/>
          <p:cNvCxnSpPr/>
          <p:nvPr/>
        </p:nvCxnSpPr>
        <p:spPr>
          <a:xfrm>
            <a:off x="793450" y="2880775"/>
            <a:ext cx="470400" cy="171000"/>
          </a:xfrm>
          <a:prstGeom prst="straightConnector1">
            <a:avLst/>
          </a:prstGeom>
          <a:noFill/>
          <a:ln cap="flat" cmpd="sng" w="9525">
            <a:solidFill>
              <a:srgbClr val="FF0000"/>
            </a:solidFill>
            <a:prstDash val="solid"/>
            <a:round/>
            <a:headEnd len="med" w="med" type="none"/>
            <a:tailEnd len="med" w="med" type="triangle"/>
          </a:ln>
        </p:spPr>
      </p:cxnSp>
      <p:sp>
        <p:nvSpPr>
          <p:cNvPr id="150" name="Google Shape;150;p21"/>
          <p:cNvSpPr txBox="1"/>
          <p:nvPr/>
        </p:nvSpPr>
        <p:spPr>
          <a:xfrm>
            <a:off x="2793100" y="3694850"/>
            <a:ext cx="882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rgbClr val="FF0000"/>
                </a:solidFill>
              </a:rPr>
              <a:t>(Hidden)</a:t>
            </a:r>
            <a:endParaRPr b="1" sz="900">
              <a:solidFill>
                <a:srgbClr val="FF0000"/>
              </a:solidFill>
            </a:endParaRPr>
          </a:p>
        </p:txBody>
      </p:sp>
      <p:sp>
        <p:nvSpPr>
          <p:cNvPr id="151" name="Google Shape;151;p21"/>
          <p:cNvSpPr txBox="1"/>
          <p:nvPr/>
        </p:nvSpPr>
        <p:spPr>
          <a:xfrm>
            <a:off x="5608150" y="3694850"/>
            <a:ext cx="882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rgbClr val="FF0000"/>
                </a:solidFill>
              </a:rPr>
              <a:t>(Not Hidden)</a:t>
            </a:r>
            <a:endParaRPr b="1" sz="900">
              <a:solidFill>
                <a:srgbClr val="FF0000"/>
              </a:solidFill>
            </a:endParaRPr>
          </a:p>
        </p:txBody>
      </p:sp>
      <p:pic>
        <p:nvPicPr>
          <p:cNvPr id="152" name="Google Shape;152;p21"/>
          <p:cNvPicPr preferRelativeResize="0"/>
          <p:nvPr/>
        </p:nvPicPr>
        <p:blipFill>
          <a:blip r:embed="rId5">
            <a:alphaModFix/>
          </a:blip>
          <a:stretch>
            <a:fillRect/>
          </a:stretch>
        </p:blipFill>
        <p:spPr>
          <a:xfrm>
            <a:off x="7177882" y="1921645"/>
            <a:ext cx="1813718" cy="1918355"/>
          </a:xfrm>
          <a:prstGeom prst="rect">
            <a:avLst/>
          </a:prstGeom>
          <a:noFill/>
          <a:ln>
            <a:noFill/>
          </a:ln>
        </p:spPr>
      </p:pic>
      <p:sp>
        <p:nvSpPr>
          <p:cNvPr id="153" name="Google Shape;153;p21"/>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nvSpPr>
        <p:spPr>
          <a:xfrm>
            <a:off x="2209800" y="7076"/>
            <a:ext cx="6629400" cy="923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3600"/>
              <a:buFont typeface="Arial"/>
              <a:buNone/>
            </a:pPr>
            <a:r>
              <a:rPr b="0" i="0" lang="en-US" sz="3600" u="none" cap="none" strike="noStrike">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Gesture Recognition</a:t>
            </a:r>
            <a:r>
              <a:rPr b="0" i="0" lang="en-US" sz="3600" u="none" cap="none" strike="noStrike">
                <a:solidFill>
                  <a:schemeClr val="dk1"/>
                </a:solidFill>
                <a:latin typeface="Calibri"/>
                <a:ea typeface="Calibri"/>
                <a:cs typeface="Calibri"/>
                <a:sym typeface="Calibri"/>
              </a:rPr>
              <a:t>- </a:t>
            </a:r>
            <a:endParaRPr/>
          </a:p>
          <a:p>
            <a:pPr indent="0" lvl="0" marL="0" marR="0" rtl="0" algn="r">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Oscar Chavez Araiza</a:t>
            </a:r>
            <a:endParaRPr/>
          </a:p>
        </p:txBody>
      </p:sp>
      <p:graphicFrame>
        <p:nvGraphicFramePr>
          <p:cNvPr id="159" name="Google Shape;159;p22"/>
          <p:cNvGraphicFramePr/>
          <p:nvPr/>
        </p:nvGraphicFramePr>
        <p:xfrm>
          <a:off x="685800" y="914400"/>
          <a:ext cx="3000000" cy="3000000"/>
        </p:xfrm>
        <a:graphic>
          <a:graphicData uri="http://schemas.openxmlformats.org/drawingml/2006/table">
            <a:tbl>
              <a:tblPr>
                <a:noFill/>
                <a:tableStyleId>{C77A040C-DE6B-4E7B-93E3-5F24B42AD1BD}</a:tableStyleId>
              </a:tblPr>
              <a:tblGrid>
                <a:gridCol w="3886200"/>
                <a:gridCol w="3886200"/>
              </a:tblGrid>
              <a:tr h="777675">
                <a:tc>
                  <a:txBody>
                    <a:bodyPr/>
                    <a:lstStyle/>
                    <a:p>
                      <a:pPr indent="0" lvl="0" marL="0" marR="0" rtl="0" algn="l">
                        <a:spcBef>
                          <a:spcPts val="0"/>
                        </a:spcBef>
                        <a:spcAft>
                          <a:spcPts val="0"/>
                        </a:spcAft>
                        <a:buNone/>
                      </a:pPr>
                      <a:r>
                        <a:rPr lang="en-US">
                          <a:solidFill>
                            <a:schemeClr val="dk1"/>
                          </a:solidFill>
                        </a:rPr>
                        <a:t>Accomplishments since last update</a:t>
                      </a:r>
                      <a:r>
                        <a:rPr lang="en-US" sz="1400" u="none" cap="none" strike="noStrike"/>
                        <a:t> </a:t>
                      </a:r>
                      <a:r>
                        <a:rPr lang="en-US" sz="1400" u="none" cap="none" strike="noStrike"/>
                        <a:t>                            </a:t>
                      </a:r>
                      <a:r>
                        <a:rPr lang="en-US" sz="1400" u="none" cap="none" strike="noStrike">
                          <a:solidFill>
                            <a:srgbClr val="FF0000"/>
                          </a:solidFill>
                        </a:rPr>
                        <a:t>&lt;</a:t>
                      </a:r>
                      <a:r>
                        <a:rPr lang="en-US" sz="1400">
                          <a:solidFill>
                            <a:srgbClr val="FF0000"/>
                          </a:solidFill>
                        </a:rPr>
                        <a:t>~</a:t>
                      </a:r>
                      <a:r>
                        <a:rPr lang="en-US">
                          <a:solidFill>
                            <a:srgbClr val="FF0000"/>
                          </a:solidFill>
                        </a:rPr>
                        <a:t>23</a:t>
                      </a:r>
                      <a:r>
                        <a:rPr lang="en-US" sz="1400" u="none" cap="none" strike="noStrike">
                          <a:solidFill>
                            <a:srgbClr val="FF0000"/>
                          </a:solidFill>
                        </a:rPr>
                        <a:t>&gt; hrs</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Ongoing progress/problems and plans until the next presentation</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77550">
                <a:tc>
                  <a:txBody>
                    <a:bodyPr/>
                    <a:lstStyle/>
                    <a:p>
                      <a:pPr indent="0" lvl="0" marL="0" marR="0" rtl="0" algn="l">
                        <a:spcBef>
                          <a:spcPts val="0"/>
                        </a:spcBef>
                        <a:spcAft>
                          <a:spcPts val="0"/>
                        </a:spcAft>
                        <a:buNone/>
                      </a:pPr>
                      <a:r>
                        <a:rPr lang="en-US" sz="1300"/>
                        <a:t>&lt;1&gt; Meeting with sponsor</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rPr lang="en-US" sz="1300"/>
                        <a:t>&lt;8&gt; Trained the model, and implemented it into the program.</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rPr lang="en-US" sz="1300"/>
                        <a:t>&lt;10&gt; Optimized Code for hand tracking</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rPr lang="en-US" sz="1300"/>
                        <a:t>&lt;3&gt; Commented and cleaned up overall code</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rPr lang="en-US" sz="1300"/>
                        <a:t>&lt;1&gt; Integrated Code into the final program</a:t>
                      </a:r>
                      <a:endParaRPr sz="1300"/>
                    </a:p>
                    <a:p>
                      <a:pPr indent="0" lvl="0" marL="0" marR="0" rtl="0" algn="l">
                        <a:spcBef>
                          <a:spcPts val="0"/>
                        </a:spcBef>
                        <a:spcAft>
                          <a:spcPts val="0"/>
                        </a:spcAft>
                        <a:buNone/>
                      </a:pPr>
                      <a:r>
                        <a:t/>
                      </a:r>
                      <a:endParaRPr sz="13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Problems</a:t>
                      </a:r>
                      <a:endParaRPr sz="1300"/>
                    </a:p>
                    <a:p>
                      <a:pPr indent="-311150" lvl="0" marL="457200" marR="0" rtl="0" algn="l">
                        <a:spcBef>
                          <a:spcPts val="0"/>
                        </a:spcBef>
                        <a:spcAft>
                          <a:spcPts val="0"/>
                        </a:spcAft>
                        <a:buSzPts val="1300"/>
                        <a:buChar char="●"/>
                      </a:pPr>
                      <a:r>
                        <a:rPr lang="en-US" sz="1300"/>
                        <a:t>Tracking background objects</a:t>
                      </a:r>
                      <a:endParaRPr sz="1300"/>
                    </a:p>
                    <a:p>
                      <a:pPr indent="-311150" lvl="0" marL="457200" marR="0" rtl="0" algn="l">
                        <a:spcBef>
                          <a:spcPts val="0"/>
                        </a:spcBef>
                        <a:spcAft>
                          <a:spcPts val="0"/>
                        </a:spcAft>
                        <a:buSzPts val="1300"/>
                        <a:buChar char="●"/>
                      </a:pPr>
                      <a:r>
                        <a:rPr lang="en-US" sz="1300"/>
                        <a:t>Miss-clicks</a:t>
                      </a:r>
                      <a:endParaRPr sz="1300"/>
                    </a:p>
                    <a:p>
                      <a:pPr indent="0" lvl="0" marL="0" marR="0" rtl="0" algn="l">
                        <a:spcBef>
                          <a:spcPts val="0"/>
                        </a:spcBef>
                        <a:spcAft>
                          <a:spcPts val="0"/>
                        </a:spcAft>
                        <a:buNone/>
                      </a:pPr>
                      <a:r>
                        <a:rPr lang="en-US" sz="1300"/>
                        <a:t>Progress</a:t>
                      </a:r>
                      <a:endParaRPr sz="1300"/>
                    </a:p>
                    <a:p>
                      <a:pPr indent="-311150" lvl="0" marL="457200" marR="0" rtl="0" algn="l">
                        <a:spcBef>
                          <a:spcPts val="0"/>
                        </a:spcBef>
                        <a:spcAft>
                          <a:spcPts val="0"/>
                        </a:spcAft>
                        <a:buSzPts val="1300"/>
                        <a:buChar char="●"/>
                      </a:pPr>
                      <a:r>
                        <a:rPr lang="en-US" sz="1300"/>
                        <a:t>I have reduced the tracking area to avoid tracking background objects.</a:t>
                      </a:r>
                      <a:endParaRPr sz="1300"/>
                    </a:p>
                    <a:p>
                      <a:pPr indent="-311150" lvl="0" marL="457200" marR="0" rtl="0" algn="l">
                        <a:spcBef>
                          <a:spcPts val="0"/>
                        </a:spcBef>
                        <a:spcAft>
                          <a:spcPts val="0"/>
                        </a:spcAft>
                        <a:buSzPts val="1300"/>
                        <a:buChar char="●"/>
                      </a:pPr>
                      <a:r>
                        <a:rPr lang="en-US" sz="1300"/>
                        <a:t>Added more data to avoid Miss-Clicks</a:t>
                      </a:r>
                      <a:endParaRPr sz="13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0" name="Google Shape;160;p22"/>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Gestures Recognized</a:t>
            </a:r>
            <a:endParaRPr/>
          </a:p>
        </p:txBody>
      </p:sp>
      <p:pic>
        <p:nvPicPr>
          <p:cNvPr id="166" name="Google Shape;166;p23" title="9p9vpq.gif"/>
          <p:cNvPicPr preferRelativeResize="0"/>
          <p:nvPr/>
        </p:nvPicPr>
        <p:blipFill rotWithShape="1">
          <a:blip r:embed="rId3">
            <a:alphaModFix/>
          </a:blip>
          <a:srcRect b="26551" l="0" r="0" t="0"/>
          <a:stretch/>
        </p:blipFill>
        <p:spPr>
          <a:xfrm>
            <a:off x="461300" y="2571752"/>
            <a:ext cx="1941050" cy="2533300"/>
          </a:xfrm>
          <a:prstGeom prst="rect">
            <a:avLst/>
          </a:prstGeom>
          <a:noFill/>
          <a:ln>
            <a:noFill/>
          </a:ln>
        </p:spPr>
      </p:pic>
      <p:pic>
        <p:nvPicPr>
          <p:cNvPr id="167" name="Google Shape;167;p23" title="9p9vs7.gif"/>
          <p:cNvPicPr preferRelativeResize="0"/>
          <p:nvPr/>
        </p:nvPicPr>
        <p:blipFill rotWithShape="1">
          <a:blip r:embed="rId4">
            <a:alphaModFix/>
          </a:blip>
          <a:srcRect b="28407" l="0" r="0" t="0"/>
          <a:stretch/>
        </p:blipFill>
        <p:spPr>
          <a:xfrm>
            <a:off x="2554750" y="2571750"/>
            <a:ext cx="1941050" cy="2533300"/>
          </a:xfrm>
          <a:prstGeom prst="rect">
            <a:avLst/>
          </a:prstGeom>
          <a:noFill/>
          <a:ln>
            <a:noFill/>
          </a:ln>
        </p:spPr>
      </p:pic>
      <p:pic>
        <p:nvPicPr>
          <p:cNvPr id="168" name="Google Shape;168;p23" title="9p9vv1.gif"/>
          <p:cNvPicPr preferRelativeResize="0"/>
          <p:nvPr/>
        </p:nvPicPr>
        <p:blipFill rotWithShape="1">
          <a:blip r:embed="rId5">
            <a:alphaModFix/>
          </a:blip>
          <a:srcRect b="20979" l="0" r="0" t="21417"/>
          <a:stretch/>
        </p:blipFill>
        <p:spPr>
          <a:xfrm>
            <a:off x="4648200" y="2571750"/>
            <a:ext cx="1941050" cy="2533300"/>
          </a:xfrm>
          <a:prstGeom prst="rect">
            <a:avLst/>
          </a:prstGeom>
          <a:noFill/>
          <a:ln>
            <a:noFill/>
          </a:ln>
        </p:spPr>
      </p:pic>
      <p:pic>
        <p:nvPicPr>
          <p:cNvPr id="169" name="Google Shape;169;p23" title="9p9vzd.gif"/>
          <p:cNvPicPr preferRelativeResize="0"/>
          <p:nvPr/>
        </p:nvPicPr>
        <p:blipFill rotWithShape="1">
          <a:blip r:embed="rId6">
            <a:alphaModFix/>
          </a:blip>
          <a:srcRect b="6812" l="0" r="0" t="0"/>
          <a:stretch/>
        </p:blipFill>
        <p:spPr>
          <a:xfrm>
            <a:off x="6741650" y="2571750"/>
            <a:ext cx="1941050" cy="2578700"/>
          </a:xfrm>
          <a:prstGeom prst="rect">
            <a:avLst/>
          </a:prstGeom>
          <a:noFill/>
          <a:ln>
            <a:noFill/>
          </a:ln>
        </p:spPr>
      </p:pic>
      <p:sp>
        <p:nvSpPr>
          <p:cNvPr id="170" name="Google Shape;170;p23"/>
          <p:cNvSpPr txBox="1"/>
          <p:nvPr/>
        </p:nvSpPr>
        <p:spPr>
          <a:xfrm>
            <a:off x="763775" y="2040300"/>
            <a:ext cx="13140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PULL</a:t>
            </a:r>
            <a:endParaRPr sz="3200">
              <a:solidFill>
                <a:schemeClr val="dk1"/>
              </a:solidFill>
            </a:endParaRPr>
          </a:p>
        </p:txBody>
      </p:sp>
      <p:sp>
        <p:nvSpPr>
          <p:cNvPr id="171" name="Google Shape;171;p23"/>
          <p:cNvSpPr txBox="1"/>
          <p:nvPr/>
        </p:nvSpPr>
        <p:spPr>
          <a:xfrm>
            <a:off x="2806925" y="2040300"/>
            <a:ext cx="13140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PUSH</a:t>
            </a:r>
            <a:endParaRPr sz="3200">
              <a:solidFill>
                <a:schemeClr val="dk1"/>
              </a:solidFill>
            </a:endParaRPr>
          </a:p>
        </p:txBody>
      </p:sp>
      <p:sp>
        <p:nvSpPr>
          <p:cNvPr id="172" name="Google Shape;172;p23"/>
          <p:cNvSpPr txBox="1"/>
          <p:nvPr/>
        </p:nvSpPr>
        <p:spPr>
          <a:xfrm>
            <a:off x="4897525" y="2040450"/>
            <a:ext cx="14424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SHINE</a:t>
            </a:r>
            <a:endParaRPr sz="3200">
              <a:solidFill>
                <a:schemeClr val="dk1"/>
              </a:solidFill>
            </a:endParaRPr>
          </a:p>
        </p:txBody>
      </p:sp>
      <p:sp>
        <p:nvSpPr>
          <p:cNvPr id="173" name="Google Shape;173;p23"/>
          <p:cNvSpPr txBox="1"/>
          <p:nvPr/>
        </p:nvSpPr>
        <p:spPr>
          <a:xfrm>
            <a:off x="6896325" y="2040450"/>
            <a:ext cx="16317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SHAKE</a:t>
            </a:r>
            <a:endParaRPr sz="3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